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4"/>
  </p:sldMasterIdLst>
  <p:notesMasterIdLst>
    <p:notesMasterId r:id="rId22"/>
  </p:notesMasterIdLst>
  <p:sldIdLst>
    <p:sldId id="328" r:id="rId5"/>
    <p:sldId id="308" r:id="rId6"/>
    <p:sldId id="311" r:id="rId7"/>
    <p:sldId id="325" r:id="rId8"/>
    <p:sldId id="323" r:id="rId9"/>
    <p:sldId id="314" r:id="rId10"/>
    <p:sldId id="287" r:id="rId11"/>
    <p:sldId id="315" r:id="rId12"/>
    <p:sldId id="324" r:id="rId13"/>
    <p:sldId id="317" r:id="rId14"/>
    <p:sldId id="329" r:id="rId15"/>
    <p:sldId id="320" r:id="rId16"/>
    <p:sldId id="321" r:id="rId17"/>
    <p:sldId id="271" r:id="rId18"/>
    <p:sldId id="303" r:id="rId19"/>
    <p:sldId id="327" r:id="rId20"/>
    <p:sldId id="322" r:id="rId21"/>
  </p:sldIdLst>
  <p:sldSz cx="12192000" cy="6858000"/>
  <p:notesSz cx="6858000" cy="9144000"/>
  <p:embeddedFontLst>
    <p:embeddedFont>
      <p:font typeface="Playfair Display" panose="00000500000000000000" pitchFamily="2" charset="0"/>
      <p:regular r:id="rId23"/>
      <p:bold r:id="rId24"/>
      <p:italic r:id="rId25"/>
      <p:boldItalic r:id="rId26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BAB56AE-BC32-182C-6F87-8AE21CC98A34}" name="Kayla Swing" initials="KS" userId="S::Kayla.Swing@ourchildrenourway.ca::9351efb5-fd8b-433e-b07a-04c991276afa" providerId="AD"/>
  <p188:author id="{6B4BE7F2-11B4-8A20-2EBC-22B6BBC25660}" name="Tracy Lavin" initials="TL" userId="S::Tracy.Lavin@ourchildrenourway.ca::61fd1761-0f0b-4ec7-940a-31ceea6c5de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E8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A3D796E-96AE-4AB9-B4AE-7CDF805F7D8E}" v="5" dt="2026-07-15T04:28:44.015"/>
    <p1510:client id="{F24CAA5A-DD9B-4334-B7AA-FFDB02832C8D}" v="5" dt="2026-07-14T21:50:03.06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213"/>
    <p:restoredTop sz="94404" autoAdjust="0"/>
  </p:normalViewPr>
  <p:slideViewPr>
    <p:cSldViewPr snapToGrid="0" snapToObjects="1">
      <p:cViewPr>
        <p:scale>
          <a:sx n="74" d="100"/>
          <a:sy n="74" d="100"/>
        </p:scale>
        <p:origin x="332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4.fntdata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3.fntdata"/><Relationship Id="rId33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2.fntdata"/><Relationship Id="rId32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1.fntdata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racy Lavin" userId="61fd1761-0f0b-4ec7-940a-31ceea6c5dee" providerId="ADAL" clId="{2FC30763-F970-49CD-8918-28EABB615CE3}"/>
    <pc:docChg chg="undo custSel addSld delSld modSld">
      <pc:chgData name="Tracy Lavin" userId="61fd1761-0f0b-4ec7-940a-31ceea6c5dee" providerId="ADAL" clId="{2FC30763-F970-49CD-8918-28EABB615CE3}" dt="2026-07-15T05:10:49.995" v="416" actId="20577"/>
      <pc:docMkLst>
        <pc:docMk/>
      </pc:docMkLst>
      <pc:sldChg chg="addSp delSp del mod">
        <pc:chgData name="Tracy Lavin" userId="61fd1761-0f0b-4ec7-940a-31ceea6c5dee" providerId="ADAL" clId="{2FC30763-F970-49CD-8918-28EABB615CE3}" dt="2026-07-15T02:04:50.753" v="38" actId="2696"/>
        <pc:sldMkLst>
          <pc:docMk/>
          <pc:sldMk cId="3794188796" sldId="290"/>
        </pc:sldMkLst>
        <pc:spChg chg="add del">
          <ac:chgData name="Tracy Lavin" userId="61fd1761-0f0b-4ec7-940a-31ceea6c5dee" providerId="ADAL" clId="{2FC30763-F970-49CD-8918-28EABB615CE3}" dt="2026-07-15T02:02:00.152" v="7" actId="22"/>
          <ac:spMkLst>
            <pc:docMk/>
            <pc:sldMk cId="3794188796" sldId="290"/>
            <ac:spMk id="20" creationId="{5C801B24-229E-036C-403E-E301D9FB90AD}"/>
          </ac:spMkLst>
        </pc:spChg>
        <pc:spChg chg="add del">
          <ac:chgData name="Tracy Lavin" userId="61fd1761-0f0b-4ec7-940a-31ceea6c5dee" providerId="ADAL" clId="{2FC30763-F970-49CD-8918-28EABB615CE3}" dt="2026-07-15T02:02:00.152" v="7" actId="22"/>
          <ac:spMkLst>
            <pc:docMk/>
            <pc:sldMk cId="3794188796" sldId="290"/>
            <ac:spMk id="22" creationId="{BE3C01D4-91BA-D744-2DC9-AEBF214D5415}"/>
          </ac:spMkLst>
        </pc:spChg>
        <pc:spChg chg="add del">
          <ac:chgData name="Tracy Lavin" userId="61fd1761-0f0b-4ec7-940a-31ceea6c5dee" providerId="ADAL" clId="{2FC30763-F970-49CD-8918-28EABB615CE3}" dt="2026-07-15T02:02:00.152" v="7" actId="22"/>
          <ac:spMkLst>
            <pc:docMk/>
            <pc:sldMk cId="3794188796" sldId="290"/>
            <ac:spMk id="24" creationId="{42FF7435-FF76-0957-8247-7A7B0A4C8E91}"/>
          </ac:spMkLst>
        </pc:spChg>
        <pc:spChg chg="add del">
          <ac:chgData name="Tracy Lavin" userId="61fd1761-0f0b-4ec7-940a-31ceea6c5dee" providerId="ADAL" clId="{2FC30763-F970-49CD-8918-28EABB615CE3}" dt="2026-07-15T02:02:00.152" v="7" actId="22"/>
          <ac:spMkLst>
            <pc:docMk/>
            <pc:sldMk cId="3794188796" sldId="290"/>
            <ac:spMk id="26" creationId="{BFFAAD5D-1D95-D979-6AC7-14A0BF0BB867}"/>
          </ac:spMkLst>
        </pc:spChg>
        <pc:spChg chg="add del">
          <ac:chgData name="Tracy Lavin" userId="61fd1761-0f0b-4ec7-940a-31ceea6c5dee" providerId="ADAL" clId="{2FC30763-F970-49CD-8918-28EABB615CE3}" dt="2026-07-15T02:02:00.152" v="7" actId="22"/>
          <ac:spMkLst>
            <pc:docMk/>
            <pc:sldMk cId="3794188796" sldId="290"/>
            <ac:spMk id="28" creationId="{D2FEB2E4-7041-EA4E-C5B0-E18D51EBB936}"/>
          </ac:spMkLst>
        </pc:spChg>
        <pc:spChg chg="add del">
          <ac:chgData name="Tracy Lavin" userId="61fd1761-0f0b-4ec7-940a-31ceea6c5dee" providerId="ADAL" clId="{2FC30763-F970-49CD-8918-28EABB615CE3}" dt="2026-07-15T02:02:00.152" v="7" actId="22"/>
          <ac:spMkLst>
            <pc:docMk/>
            <pc:sldMk cId="3794188796" sldId="290"/>
            <ac:spMk id="30" creationId="{15161BFD-5EFB-F845-B1A4-5FDBDC532B4A}"/>
          </ac:spMkLst>
        </pc:spChg>
        <pc:spChg chg="add del">
          <ac:chgData name="Tracy Lavin" userId="61fd1761-0f0b-4ec7-940a-31ceea6c5dee" providerId="ADAL" clId="{2FC30763-F970-49CD-8918-28EABB615CE3}" dt="2026-07-15T02:02:00.152" v="7" actId="22"/>
          <ac:spMkLst>
            <pc:docMk/>
            <pc:sldMk cId="3794188796" sldId="290"/>
            <ac:spMk id="32" creationId="{7A01A0A4-2C42-5B9C-F69C-A0D6CC51C2C2}"/>
          </ac:spMkLst>
        </pc:spChg>
        <pc:spChg chg="add del">
          <ac:chgData name="Tracy Lavin" userId="61fd1761-0f0b-4ec7-940a-31ceea6c5dee" providerId="ADAL" clId="{2FC30763-F970-49CD-8918-28EABB615CE3}" dt="2026-07-15T02:02:00.152" v="7" actId="22"/>
          <ac:spMkLst>
            <pc:docMk/>
            <pc:sldMk cId="3794188796" sldId="290"/>
            <ac:spMk id="34" creationId="{C87B40C4-1713-529B-8C98-0CAD1CAD994B}"/>
          </ac:spMkLst>
        </pc:spChg>
        <pc:spChg chg="add del">
          <ac:chgData name="Tracy Lavin" userId="61fd1761-0f0b-4ec7-940a-31ceea6c5dee" providerId="ADAL" clId="{2FC30763-F970-49CD-8918-28EABB615CE3}" dt="2026-07-15T02:02:07.072" v="9" actId="22"/>
          <ac:spMkLst>
            <pc:docMk/>
            <pc:sldMk cId="3794188796" sldId="290"/>
            <ac:spMk id="38" creationId="{427D0FFD-CE0D-A77C-9493-DDB523DD2C60}"/>
          </ac:spMkLst>
        </pc:spChg>
        <pc:spChg chg="add del">
          <ac:chgData name="Tracy Lavin" userId="61fd1761-0f0b-4ec7-940a-31ceea6c5dee" providerId="ADAL" clId="{2FC30763-F970-49CD-8918-28EABB615CE3}" dt="2026-07-15T02:02:07.072" v="9" actId="22"/>
          <ac:spMkLst>
            <pc:docMk/>
            <pc:sldMk cId="3794188796" sldId="290"/>
            <ac:spMk id="40" creationId="{DCD47956-2FB8-9112-3898-D8F57628BBD5}"/>
          </ac:spMkLst>
        </pc:spChg>
        <pc:spChg chg="add del">
          <ac:chgData name="Tracy Lavin" userId="61fd1761-0f0b-4ec7-940a-31ceea6c5dee" providerId="ADAL" clId="{2FC30763-F970-49CD-8918-28EABB615CE3}" dt="2026-07-15T02:02:07.072" v="9" actId="22"/>
          <ac:spMkLst>
            <pc:docMk/>
            <pc:sldMk cId="3794188796" sldId="290"/>
            <ac:spMk id="42" creationId="{421DE71E-C528-EBF2-6651-65BA06176156}"/>
          </ac:spMkLst>
        </pc:spChg>
        <pc:spChg chg="add del">
          <ac:chgData name="Tracy Lavin" userId="61fd1761-0f0b-4ec7-940a-31ceea6c5dee" providerId="ADAL" clId="{2FC30763-F970-49CD-8918-28EABB615CE3}" dt="2026-07-15T02:02:07.072" v="9" actId="22"/>
          <ac:spMkLst>
            <pc:docMk/>
            <pc:sldMk cId="3794188796" sldId="290"/>
            <ac:spMk id="44" creationId="{2C26B214-9BC7-C67C-027F-529804C44142}"/>
          </ac:spMkLst>
        </pc:spChg>
        <pc:spChg chg="add del">
          <ac:chgData name="Tracy Lavin" userId="61fd1761-0f0b-4ec7-940a-31ceea6c5dee" providerId="ADAL" clId="{2FC30763-F970-49CD-8918-28EABB615CE3}" dt="2026-07-15T02:02:07.072" v="9" actId="22"/>
          <ac:spMkLst>
            <pc:docMk/>
            <pc:sldMk cId="3794188796" sldId="290"/>
            <ac:spMk id="46" creationId="{EA32C724-CAA8-46A1-8B9A-AC3928962D81}"/>
          </ac:spMkLst>
        </pc:spChg>
        <pc:spChg chg="add del">
          <ac:chgData name="Tracy Lavin" userId="61fd1761-0f0b-4ec7-940a-31ceea6c5dee" providerId="ADAL" clId="{2FC30763-F970-49CD-8918-28EABB615CE3}" dt="2026-07-15T02:02:07.072" v="9" actId="22"/>
          <ac:spMkLst>
            <pc:docMk/>
            <pc:sldMk cId="3794188796" sldId="290"/>
            <ac:spMk id="48" creationId="{567FEA83-82BC-C8F7-1BBF-8E13574A26F7}"/>
          </ac:spMkLst>
        </pc:spChg>
        <pc:spChg chg="add del">
          <ac:chgData name="Tracy Lavin" userId="61fd1761-0f0b-4ec7-940a-31ceea6c5dee" providerId="ADAL" clId="{2FC30763-F970-49CD-8918-28EABB615CE3}" dt="2026-07-15T02:02:07.072" v="9" actId="22"/>
          <ac:spMkLst>
            <pc:docMk/>
            <pc:sldMk cId="3794188796" sldId="290"/>
            <ac:spMk id="50" creationId="{D92EE9BA-9B8B-E30F-C87C-8181C30081CF}"/>
          </ac:spMkLst>
        </pc:spChg>
        <pc:spChg chg="add del">
          <ac:chgData name="Tracy Lavin" userId="61fd1761-0f0b-4ec7-940a-31ceea6c5dee" providerId="ADAL" clId="{2FC30763-F970-49CD-8918-28EABB615CE3}" dt="2026-07-15T02:02:07.072" v="9" actId="22"/>
          <ac:spMkLst>
            <pc:docMk/>
            <pc:sldMk cId="3794188796" sldId="290"/>
            <ac:spMk id="52" creationId="{28E414D2-2746-D875-3200-9A496FEEC78D}"/>
          </ac:spMkLst>
        </pc:spChg>
        <pc:picChg chg="add del">
          <ac:chgData name="Tracy Lavin" userId="61fd1761-0f0b-4ec7-940a-31ceea6c5dee" providerId="ADAL" clId="{2FC30763-F970-49CD-8918-28EABB615CE3}" dt="2026-07-15T01:59:12.142" v="1" actId="22"/>
          <ac:picMkLst>
            <pc:docMk/>
            <pc:sldMk cId="3794188796" sldId="290"/>
            <ac:picMk id="12" creationId="{3444E31C-22AC-13B6-E11A-C0FAB0210057}"/>
          </ac:picMkLst>
        </pc:picChg>
        <pc:picChg chg="add del">
          <ac:chgData name="Tracy Lavin" userId="61fd1761-0f0b-4ec7-940a-31ceea6c5dee" providerId="ADAL" clId="{2FC30763-F970-49CD-8918-28EABB615CE3}" dt="2026-07-15T01:59:23.914" v="3" actId="22"/>
          <ac:picMkLst>
            <pc:docMk/>
            <pc:sldMk cId="3794188796" sldId="290"/>
            <ac:picMk id="14" creationId="{499D9B87-0AE3-A6E7-ADEE-C7DD745D14B4}"/>
          </ac:picMkLst>
        </pc:picChg>
        <pc:picChg chg="add del">
          <ac:chgData name="Tracy Lavin" userId="61fd1761-0f0b-4ec7-940a-31ceea6c5dee" providerId="ADAL" clId="{2FC30763-F970-49CD-8918-28EABB615CE3}" dt="2026-07-15T02:01:29.668" v="5" actId="22"/>
          <ac:picMkLst>
            <pc:docMk/>
            <pc:sldMk cId="3794188796" sldId="290"/>
            <ac:picMk id="16" creationId="{15751206-152B-DC2B-8DF8-4B2D63DD4D9B}"/>
          </ac:picMkLst>
        </pc:picChg>
        <pc:picChg chg="add del">
          <ac:chgData name="Tracy Lavin" userId="61fd1761-0f0b-4ec7-940a-31ceea6c5dee" providerId="ADAL" clId="{2FC30763-F970-49CD-8918-28EABB615CE3}" dt="2026-07-15T02:02:00.152" v="7" actId="22"/>
          <ac:picMkLst>
            <pc:docMk/>
            <pc:sldMk cId="3794188796" sldId="290"/>
            <ac:picMk id="18" creationId="{4D740A81-5573-D2D8-FD9B-9B22D7BDADE5}"/>
          </ac:picMkLst>
        </pc:picChg>
        <pc:picChg chg="add del">
          <ac:chgData name="Tracy Lavin" userId="61fd1761-0f0b-4ec7-940a-31ceea6c5dee" providerId="ADAL" clId="{2FC30763-F970-49CD-8918-28EABB615CE3}" dt="2026-07-15T02:02:07.072" v="9" actId="22"/>
          <ac:picMkLst>
            <pc:docMk/>
            <pc:sldMk cId="3794188796" sldId="290"/>
            <ac:picMk id="36" creationId="{0D685B83-C25F-9C7A-7F2A-0D9221DB2D08}"/>
          </ac:picMkLst>
        </pc:picChg>
        <pc:picChg chg="add del">
          <ac:chgData name="Tracy Lavin" userId="61fd1761-0f0b-4ec7-940a-31ceea6c5dee" providerId="ADAL" clId="{2FC30763-F970-49CD-8918-28EABB615CE3}" dt="2026-07-15T02:02:21.275" v="11" actId="22"/>
          <ac:picMkLst>
            <pc:docMk/>
            <pc:sldMk cId="3794188796" sldId="290"/>
            <ac:picMk id="54" creationId="{4A9A840E-D1BD-BB14-EDE9-63194A60B4FA}"/>
          </ac:picMkLst>
        </pc:picChg>
      </pc:sldChg>
      <pc:sldChg chg="modSp mod">
        <pc:chgData name="Tracy Lavin" userId="61fd1761-0f0b-4ec7-940a-31ceea6c5dee" providerId="ADAL" clId="{2FC30763-F970-49CD-8918-28EABB615CE3}" dt="2026-07-15T04:55:50.860" v="415" actId="20577"/>
        <pc:sldMkLst>
          <pc:docMk/>
          <pc:sldMk cId="3868719485" sldId="303"/>
        </pc:sldMkLst>
        <pc:spChg chg="mod">
          <ac:chgData name="Tracy Lavin" userId="61fd1761-0f0b-4ec7-940a-31ceea6c5dee" providerId="ADAL" clId="{2FC30763-F970-49CD-8918-28EABB615CE3}" dt="2026-07-15T04:53:40.869" v="409" actId="1036"/>
          <ac:spMkLst>
            <pc:docMk/>
            <pc:sldMk cId="3868719485" sldId="303"/>
            <ac:spMk id="9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4:53:36.925" v="404" actId="1036"/>
          <ac:spMkLst>
            <pc:docMk/>
            <pc:sldMk cId="3868719485" sldId="303"/>
            <ac:spMk id="10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4:50:25.268" v="367"/>
          <ac:spMkLst>
            <pc:docMk/>
            <pc:sldMk cId="3868719485" sldId="303"/>
            <ac:spMk id="25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4:53:43.141" v="411"/>
          <ac:spMkLst>
            <pc:docMk/>
            <pc:sldMk cId="3868719485" sldId="303"/>
            <ac:spMk id="31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4:53:40.869" v="409" actId="1036"/>
          <ac:spMkLst>
            <pc:docMk/>
            <pc:sldMk cId="3868719485" sldId="303"/>
            <ac:spMk id="32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4:53:38.812" v="407" actId="1036"/>
          <ac:spMkLst>
            <pc:docMk/>
            <pc:sldMk cId="3868719485" sldId="303"/>
            <ac:spMk id="33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4:53:38.812" v="407" actId="1036"/>
          <ac:spMkLst>
            <pc:docMk/>
            <pc:sldMk cId="3868719485" sldId="303"/>
            <ac:spMk id="34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4:55:50.860" v="415" actId="20577"/>
          <ac:spMkLst>
            <pc:docMk/>
            <pc:sldMk cId="3868719485" sldId="303"/>
            <ac:spMk id="35" creationId="{00000000-0000-0000-0000-000000000000}"/>
          </ac:spMkLst>
        </pc:spChg>
      </pc:sldChg>
      <pc:sldChg chg="modSp mod">
        <pc:chgData name="Tracy Lavin" userId="61fd1761-0f0b-4ec7-940a-31ceea6c5dee" providerId="ADAL" clId="{2FC30763-F970-49CD-8918-28EABB615CE3}" dt="2026-07-15T02:54:36.502" v="129"/>
        <pc:sldMkLst>
          <pc:docMk/>
          <pc:sldMk cId="4249850105" sldId="314"/>
        </pc:sldMkLst>
        <pc:spChg chg="ord">
          <ac:chgData name="Tracy Lavin" userId="61fd1761-0f0b-4ec7-940a-31ceea6c5dee" providerId="ADAL" clId="{2FC30763-F970-49CD-8918-28EABB615CE3}" dt="2026-07-15T02:53:54.929" v="127" actId="167"/>
          <ac:spMkLst>
            <pc:docMk/>
            <pc:sldMk cId="4249850105" sldId="314"/>
            <ac:spMk id="19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2:54:36.502" v="129"/>
          <ac:spMkLst>
            <pc:docMk/>
            <pc:sldMk cId="4249850105" sldId="314"/>
            <ac:spMk id="21" creationId="{00000000-0000-0000-0000-000000000000}"/>
          </ac:spMkLst>
        </pc:spChg>
      </pc:sldChg>
      <pc:sldChg chg="modSp del mod">
        <pc:chgData name="Tracy Lavin" userId="61fd1761-0f0b-4ec7-940a-31ceea6c5dee" providerId="ADAL" clId="{2FC30763-F970-49CD-8918-28EABB615CE3}" dt="2026-07-15T04:19:08.421" v="318" actId="2696"/>
        <pc:sldMkLst>
          <pc:docMk/>
          <pc:sldMk cId="665005516" sldId="319"/>
        </pc:sldMkLst>
        <pc:spChg chg="mod">
          <ac:chgData name="Tracy Lavin" userId="61fd1761-0f0b-4ec7-940a-31ceea6c5dee" providerId="ADAL" clId="{2FC30763-F970-49CD-8918-28EABB615CE3}" dt="2026-07-15T04:18:08.200" v="299" actId="20577"/>
          <ac:spMkLst>
            <pc:docMk/>
            <pc:sldMk cId="665005516" sldId="319"/>
            <ac:spMk id="3" creationId="{E291FDB2-2EC2-B5BD-3E60-FEDD5641E7B4}"/>
          </ac:spMkLst>
        </pc:spChg>
        <pc:spChg chg="mod">
          <ac:chgData name="Tracy Lavin" userId="61fd1761-0f0b-4ec7-940a-31ceea6c5dee" providerId="ADAL" clId="{2FC30763-F970-49CD-8918-28EABB615CE3}" dt="2026-07-15T04:08:35.719" v="138" actId="1036"/>
          <ac:spMkLst>
            <pc:docMk/>
            <pc:sldMk cId="665005516" sldId="319"/>
            <ac:spMk id="32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4:09:11.407" v="151" actId="1035"/>
          <ac:spMkLst>
            <pc:docMk/>
            <pc:sldMk cId="665005516" sldId="319"/>
            <ac:spMk id="33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4:09:28.077" v="182" actId="20577"/>
          <ac:spMkLst>
            <pc:docMk/>
            <pc:sldMk cId="665005516" sldId="319"/>
            <ac:spMk id="34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4:10:41.935" v="209" actId="113"/>
          <ac:spMkLst>
            <pc:docMk/>
            <pc:sldMk cId="665005516" sldId="319"/>
            <ac:spMk id="36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4:09:37.404" v="205" actId="20577"/>
          <ac:spMkLst>
            <pc:docMk/>
            <pc:sldMk cId="665005516" sldId="319"/>
            <ac:spMk id="42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4:18:13.515" v="316" actId="255"/>
          <ac:spMkLst>
            <pc:docMk/>
            <pc:sldMk cId="665005516" sldId="319"/>
            <ac:spMk id="44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4:18:08.264" v="315"/>
          <ac:spMkLst>
            <pc:docMk/>
            <pc:sldMk cId="665005516" sldId="319"/>
            <ac:spMk id="45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4:18:08.245" v="310"/>
          <ac:spMkLst>
            <pc:docMk/>
            <pc:sldMk cId="665005516" sldId="319"/>
            <ac:spMk id="46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4:18:08.235" v="307"/>
          <ac:spMkLst>
            <pc:docMk/>
            <pc:sldMk cId="665005516" sldId="319"/>
            <ac:spMk id="47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4:18:08.218" v="304"/>
          <ac:spMkLst>
            <pc:docMk/>
            <pc:sldMk cId="665005516" sldId="319"/>
            <ac:spMk id="48" creationId="{00000000-0000-0000-0000-000000000000}"/>
          </ac:spMkLst>
        </pc:spChg>
        <pc:picChg chg="mod">
          <ac:chgData name="Tracy Lavin" userId="61fd1761-0f0b-4ec7-940a-31ceea6c5dee" providerId="ADAL" clId="{2FC30763-F970-49CD-8918-28EABB615CE3}" dt="2026-07-15T04:11:05.441" v="223" actId="1036"/>
          <ac:picMkLst>
            <pc:docMk/>
            <pc:sldMk cId="665005516" sldId="319"/>
            <ac:picMk id="7" creationId="{00000000-0000-0000-0000-000000000000}"/>
          </ac:picMkLst>
        </pc:picChg>
        <pc:picChg chg="mod">
          <ac:chgData name="Tracy Lavin" userId="61fd1761-0f0b-4ec7-940a-31ceea6c5dee" providerId="ADAL" clId="{2FC30763-F970-49CD-8918-28EABB615CE3}" dt="2026-07-15T04:11:13.891" v="257" actId="1036"/>
          <ac:picMkLst>
            <pc:docMk/>
            <pc:sldMk cId="665005516" sldId="319"/>
            <ac:picMk id="9" creationId="{00000000-0000-0000-0000-000000000000}"/>
          </ac:picMkLst>
        </pc:picChg>
      </pc:sldChg>
      <pc:sldChg chg="modSp mod">
        <pc:chgData name="Tracy Lavin" userId="61fd1761-0f0b-4ec7-940a-31ceea6c5dee" providerId="ADAL" clId="{2FC30763-F970-49CD-8918-28EABB615CE3}" dt="2026-07-15T04:22:00.384" v="321" actId="6549"/>
        <pc:sldMkLst>
          <pc:docMk/>
          <pc:sldMk cId="724998151" sldId="320"/>
        </pc:sldMkLst>
        <pc:spChg chg="mod">
          <ac:chgData name="Tracy Lavin" userId="61fd1761-0f0b-4ec7-940a-31ceea6c5dee" providerId="ADAL" clId="{2FC30763-F970-49CD-8918-28EABB615CE3}" dt="2026-07-15T04:22:00.384" v="321" actId="6549"/>
          <ac:spMkLst>
            <pc:docMk/>
            <pc:sldMk cId="724998151" sldId="320"/>
            <ac:spMk id="21" creationId="{00000000-0000-0000-0000-000000000000}"/>
          </ac:spMkLst>
        </pc:spChg>
      </pc:sldChg>
      <pc:sldChg chg="modSp mod">
        <pc:chgData name="Tracy Lavin" userId="61fd1761-0f0b-4ec7-940a-31ceea6c5dee" providerId="ADAL" clId="{2FC30763-F970-49CD-8918-28EABB615CE3}" dt="2026-07-15T04:33:04.015" v="350"/>
        <pc:sldMkLst>
          <pc:docMk/>
          <pc:sldMk cId="1624109626" sldId="321"/>
        </pc:sldMkLst>
        <pc:spChg chg="mod">
          <ac:chgData name="Tracy Lavin" userId="61fd1761-0f0b-4ec7-940a-31ceea6c5dee" providerId="ADAL" clId="{2FC30763-F970-49CD-8918-28EABB615CE3}" dt="2026-07-15T04:28:44.015" v="327"/>
          <ac:spMkLst>
            <pc:docMk/>
            <pc:sldMk cId="1624109626" sldId="321"/>
            <ac:spMk id="37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4:29:27.459" v="331"/>
          <ac:spMkLst>
            <pc:docMk/>
            <pc:sldMk cId="1624109626" sldId="321"/>
            <ac:spMk id="38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4:30:20.696" v="333"/>
          <ac:spMkLst>
            <pc:docMk/>
            <pc:sldMk cId="1624109626" sldId="321"/>
            <ac:spMk id="40" creationId="{00000000-0000-0000-0000-000000000000}"/>
          </ac:spMkLst>
        </pc:spChg>
        <pc:spChg chg="mod">
          <ac:chgData name="Tracy Lavin" userId="61fd1761-0f0b-4ec7-940a-31ceea6c5dee" providerId="ADAL" clId="{2FC30763-F970-49CD-8918-28EABB615CE3}" dt="2026-07-15T04:33:04.015" v="350"/>
          <ac:spMkLst>
            <pc:docMk/>
            <pc:sldMk cId="1624109626" sldId="321"/>
            <ac:spMk id="42" creationId="{00000000-0000-0000-0000-000000000000}"/>
          </ac:spMkLst>
        </pc:spChg>
      </pc:sldChg>
      <pc:sldChg chg="modSp mod">
        <pc:chgData name="Tracy Lavin" userId="61fd1761-0f0b-4ec7-940a-31ceea6c5dee" providerId="ADAL" clId="{2FC30763-F970-49CD-8918-28EABB615CE3}" dt="2026-07-15T05:10:49.995" v="416" actId="20577"/>
        <pc:sldMkLst>
          <pc:docMk/>
          <pc:sldMk cId="3179549388" sldId="322"/>
        </pc:sldMkLst>
        <pc:spChg chg="mod">
          <ac:chgData name="Tracy Lavin" userId="61fd1761-0f0b-4ec7-940a-31ceea6c5dee" providerId="ADAL" clId="{2FC30763-F970-49CD-8918-28EABB615CE3}" dt="2026-07-15T05:10:49.995" v="416" actId="20577"/>
          <ac:spMkLst>
            <pc:docMk/>
            <pc:sldMk cId="3179549388" sldId="322"/>
            <ac:spMk id="13" creationId="{00000000-0000-0000-0000-000000000000}"/>
          </ac:spMkLst>
        </pc:spChg>
      </pc:sldChg>
      <pc:sldChg chg="modSp mod">
        <pc:chgData name="Tracy Lavin" userId="61fd1761-0f0b-4ec7-940a-31ceea6c5dee" providerId="ADAL" clId="{2FC30763-F970-49CD-8918-28EABB615CE3}" dt="2026-07-15T02:49:38.950" v="126"/>
        <pc:sldMkLst>
          <pc:docMk/>
          <pc:sldMk cId="272586437" sldId="323"/>
        </pc:sldMkLst>
        <pc:spChg chg="mod">
          <ac:chgData name="Tracy Lavin" userId="61fd1761-0f0b-4ec7-940a-31ceea6c5dee" providerId="ADAL" clId="{2FC30763-F970-49CD-8918-28EABB615CE3}" dt="2026-07-15T02:49:38.950" v="126"/>
          <ac:spMkLst>
            <pc:docMk/>
            <pc:sldMk cId="272586437" sldId="323"/>
            <ac:spMk id="7" creationId="{0C05F181-F7F1-9F1B-A493-B27BEB85E4F0}"/>
          </ac:spMkLst>
        </pc:spChg>
      </pc:sldChg>
      <pc:sldChg chg="addSp delSp modSp new mod">
        <pc:chgData name="Tracy Lavin" userId="61fd1761-0f0b-4ec7-940a-31ceea6c5dee" providerId="ADAL" clId="{2FC30763-F970-49CD-8918-28EABB615CE3}" dt="2026-07-15T02:04:31.895" v="37" actId="14100"/>
        <pc:sldMkLst>
          <pc:docMk/>
          <pc:sldMk cId="2057105522" sldId="328"/>
        </pc:sldMkLst>
        <pc:spChg chg="add">
          <ac:chgData name="Tracy Lavin" userId="61fd1761-0f0b-4ec7-940a-31ceea6c5dee" providerId="ADAL" clId="{2FC30763-F970-49CD-8918-28EABB615CE3}" dt="2026-07-15T02:02:27.918" v="13" actId="22"/>
          <ac:spMkLst>
            <pc:docMk/>
            <pc:sldMk cId="2057105522" sldId="328"/>
            <ac:spMk id="5" creationId="{21218937-93EE-72B8-AA9E-07D54A24A55B}"/>
          </ac:spMkLst>
        </pc:spChg>
        <pc:spChg chg="add">
          <ac:chgData name="Tracy Lavin" userId="61fd1761-0f0b-4ec7-940a-31ceea6c5dee" providerId="ADAL" clId="{2FC30763-F970-49CD-8918-28EABB615CE3}" dt="2026-07-15T02:02:27.918" v="13" actId="22"/>
          <ac:spMkLst>
            <pc:docMk/>
            <pc:sldMk cId="2057105522" sldId="328"/>
            <ac:spMk id="7" creationId="{7AB12D2B-B791-43B4-1C1D-2C1B0E7BE03A}"/>
          </ac:spMkLst>
        </pc:spChg>
        <pc:spChg chg="add mod">
          <ac:chgData name="Tracy Lavin" userId="61fd1761-0f0b-4ec7-940a-31ceea6c5dee" providerId="ADAL" clId="{2FC30763-F970-49CD-8918-28EABB615CE3}" dt="2026-07-15T02:02:49.103" v="14"/>
          <ac:spMkLst>
            <pc:docMk/>
            <pc:sldMk cId="2057105522" sldId="328"/>
            <ac:spMk id="9" creationId="{8E5B48E9-A1B7-D557-D054-92BF09BE2D24}"/>
          </ac:spMkLst>
        </pc:spChg>
        <pc:spChg chg="add mod">
          <ac:chgData name="Tracy Lavin" userId="61fd1761-0f0b-4ec7-940a-31ceea6c5dee" providerId="ADAL" clId="{2FC30763-F970-49CD-8918-28EABB615CE3}" dt="2026-07-15T02:03:09.379" v="15"/>
          <ac:spMkLst>
            <pc:docMk/>
            <pc:sldMk cId="2057105522" sldId="328"/>
            <ac:spMk id="11" creationId="{465B7B4B-4F15-C2D9-3D2F-D11DDD0B640A}"/>
          </ac:spMkLst>
        </pc:spChg>
        <pc:spChg chg="add mod">
          <ac:chgData name="Tracy Lavin" userId="61fd1761-0f0b-4ec7-940a-31ceea6c5dee" providerId="ADAL" clId="{2FC30763-F970-49CD-8918-28EABB615CE3}" dt="2026-07-15T02:03:36.451" v="30"/>
          <ac:spMkLst>
            <pc:docMk/>
            <pc:sldMk cId="2057105522" sldId="328"/>
            <ac:spMk id="13" creationId="{8BFA4D61-C69B-754A-B481-216A8692362E}"/>
          </ac:spMkLst>
        </pc:spChg>
        <pc:spChg chg="add del mod">
          <ac:chgData name="Tracy Lavin" userId="61fd1761-0f0b-4ec7-940a-31ceea6c5dee" providerId="ADAL" clId="{2FC30763-F970-49CD-8918-28EABB615CE3}" dt="2026-07-15T02:04:12.961" v="34" actId="478"/>
          <ac:spMkLst>
            <pc:docMk/>
            <pc:sldMk cId="2057105522" sldId="328"/>
            <ac:spMk id="15" creationId="{F39D1D62-7082-4047-C03E-F55CA3AEAC55}"/>
          </ac:spMkLst>
        </pc:spChg>
        <pc:spChg chg="add del mod">
          <ac:chgData name="Tracy Lavin" userId="61fd1761-0f0b-4ec7-940a-31ceea6c5dee" providerId="ADAL" clId="{2FC30763-F970-49CD-8918-28EABB615CE3}" dt="2026-07-15T02:04:05.126" v="32" actId="478"/>
          <ac:spMkLst>
            <pc:docMk/>
            <pc:sldMk cId="2057105522" sldId="328"/>
            <ac:spMk id="17" creationId="{1501B1C5-2EF8-381E-B188-93F097759474}"/>
          </ac:spMkLst>
        </pc:spChg>
        <pc:spChg chg="add del">
          <ac:chgData name="Tracy Lavin" userId="61fd1761-0f0b-4ec7-940a-31ceea6c5dee" providerId="ADAL" clId="{2FC30763-F970-49CD-8918-28EABB615CE3}" dt="2026-07-15T02:04:18.465" v="35" actId="478"/>
          <ac:spMkLst>
            <pc:docMk/>
            <pc:sldMk cId="2057105522" sldId="328"/>
            <ac:spMk id="19" creationId="{E7EEC2D5-1A0E-4E4E-AD30-13608AFE5092}"/>
          </ac:spMkLst>
        </pc:spChg>
        <pc:spChg chg="add">
          <ac:chgData name="Tracy Lavin" userId="61fd1761-0f0b-4ec7-940a-31ceea6c5dee" providerId="ADAL" clId="{2FC30763-F970-49CD-8918-28EABB615CE3}" dt="2026-07-15T02:04:21.056" v="36" actId="22"/>
          <ac:spMkLst>
            <pc:docMk/>
            <pc:sldMk cId="2057105522" sldId="328"/>
            <ac:spMk id="21" creationId="{12BA6295-232E-A8CE-E297-EB61AD60FD0E}"/>
          </ac:spMkLst>
        </pc:spChg>
        <pc:spChg chg="add">
          <ac:chgData name="Tracy Lavin" userId="61fd1761-0f0b-4ec7-940a-31ceea6c5dee" providerId="ADAL" clId="{2FC30763-F970-49CD-8918-28EABB615CE3}" dt="2026-07-15T02:04:21.056" v="36" actId="22"/>
          <ac:spMkLst>
            <pc:docMk/>
            <pc:sldMk cId="2057105522" sldId="328"/>
            <ac:spMk id="23" creationId="{ACF4B5A8-1331-D693-C51D-C4D77EFC9FD1}"/>
          </ac:spMkLst>
        </pc:spChg>
        <pc:spChg chg="add">
          <ac:chgData name="Tracy Lavin" userId="61fd1761-0f0b-4ec7-940a-31ceea6c5dee" providerId="ADAL" clId="{2FC30763-F970-49CD-8918-28EABB615CE3}" dt="2026-07-15T02:04:21.056" v="36" actId="22"/>
          <ac:spMkLst>
            <pc:docMk/>
            <pc:sldMk cId="2057105522" sldId="328"/>
            <ac:spMk id="25" creationId="{4E2B1253-87AB-65F4-EA19-DC5CE6DFEB0E}"/>
          </ac:spMkLst>
        </pc:spChg>
        <pc:picChg chg="add mod">
          <ac:chgData name="Tracy Lavin" userId="61fd1761-0f0b-4ec7-940a-31ceea6c5dee" providerId="ADAL" clId="{2FC30763-F970-49CD-8918-28EABB615CE3}" dt="2026-07-15T02:04:31.895" v="37" actId="14100"/>
          <ac:picMkLst>
            <pc:docMk/>
            <pc:sldMk cId="2057105522" sldId="328"/>
            <ac:picMk id="3" creationId="{643A2E88-3F67-7186-AEA1-216D41394C43}"/>
          </ac:picMkLst>
        </pc:picChg>
      </pc:sldChg>
      <pc:sldChg chg="add">
        <pc:chgData name="Tracy Lavin" userId="61fd1761-0f0b-4ec7-940a-31ceea6c5dee" providerId="ADAL" clId="{2FC30763-F970-49CD-8918-28EABB615CE3}" dt="2026-07-15T04:18:56.534" v="317"/>
        <pc:sldMkLst>
          <pc:docMk/>
          <pc:sldMk cId="2171693588" sldId="329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2434BB-F9DE-4195-BA87-5F361192A21E}" type="datetimeFigureOut">
              <a:rPr lang="en-CA" smtClean="0"/>
              <a:t>2026-07-14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521D65-15C6-4C16-B0BC-6D0FA619CE0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08408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caringsociety-my.sharepoint.com/personal/cblackst_fncaringsociety_com/_layouts/15/Doc.aspx?sourcedoc=%7B0C7207E9-0536-430E-B446-4D10A198C2A0%7D&amp;file=JuneComparing%20Canada%27s%20Plan%20and%20Loving%20Justice3.pptx&amp;action=edit&amp;mobileredirect=true&amp;DefaultItemOpen=1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The Canadian Human Rights Tribunal is considering two plans to fully and permanently end Canada’s discrimination in First Nations Child &amp; Family Services:</a:t>
            </a:r>
          </a:p>
          <a:p>
            <a:r>
              <a:rPr lang="en-CA" dirty="0"/>
              <a:t>The First Nations-led Loving Justice plan and Canada’s Plan.</a:t>
            </a:r>
          </a:p>
          <a:p>
            <a:r>
              <a:rPr lang="en-CA" dirty="0"/>
              <a:t>Dr. Blackstock will share a lot of detail on the two plans, but I want to talk to you about Canada’s tactics. Canada is going trying to sell this plan to us. Let me tell you what I heard when Canada, when Lisa Legault, came to the Yukon to talk to Chiefs about this plan. I’m sure you’ve had similar experiences in your own regions.</a:t>
            </a:r>
          </a:p>
          <a:p>
            <a:r>
              <a:rPr lang="en-CA" b="1" dirty="0"/>
              <a:t>Describe meeting with Lisa Legault.</a:t>
            </a:r>
          </a:p>
          <a:p>
            <a:r>
              <a:rPr lang="en-CA" b="0" dirty="0"/>
              <a:t>You know what Canada is doing about clean water, major projects, pipelines through your territories, data centres, land claims, Jordan’s Principle—do you think Canada will do a better job of ending its own discrimination against our children?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521D65-15C6-4C16-B0BC-6D0FA619CE0C}" type="slidenum">
              <a:rPr lang="en-CA" smtClean="0"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357235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521D65-15C6-4C16-B0BC-6D0FA619CE0C}" type="slidenum">
              <a:rPr lang="en-CA" smtClean="0"/>
              <a:t>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765599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note: discuss substantive equality as a guiding principle in Jordan’s Principle, but Canada has no operational definition and no decision matrix)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521D65-15C6-4C16-B0BC-6D0FA619CE0C}" type="slidenum">
              <a:rPr lang="en-CA" smtClean="0"/>
              <a:t>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151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 i="0" dirty="0">
                <a:solidFill>
                  <a:srgbClr val="2D3748"/>
                </a:solidFill>
                <a:latin typeface="+mn-lt"/>
              </a:rPr>
              <a:t>On previous slide, not included here: 2025 CHRT 80, para 61:</a:t>
            </a:r>
            <a:r>
              <a:rPr lang="en-US" sz="1200" b="0" i="0" dirty="0">
                <a:solidFill>
                  <a:srgbClr val="2D3748"/>
                </a:solidFill>
                <a:latin typeface="+mn-lt"/>
              </a:rPr>
              <a:t> Orders are meant to safeguard</a:t>
            </a:r>
            <a:r>
              <a:rPr lang="en-US" sz="1400" b="1" i="0" dirty="0">
                <a:solidFill>
                  <a:srgbClr val="2D3748"/>
                </a:solidFill>
                <a:latin typeface="+mn-lt"/>
              </a:rPr>
              <a:t> multiple generations</a:t>
            </a:r>
            <a:r>
              <a:rPr lang="en-US" sz="1200" b="0" i="0" dirty="0">
                <a:solidFill>
                  <a:srgbClr val="2D3748"/>
                </a:solidFill>
                <a:latin typeface="+mn-lt"/>
              </a:rPr>
              <a:t> — not just children in the system today.</a:t>
            </a:r>
            <a:r>
              <a:rPr lang="en-US" sz="1200" b="0" i="0" dirty="0">
                <a:solidFill>
                  <a:srgbClr val="2B5E80"/>
                </a:solidFill>
                <a:latin typeface="+mn-lt"/>
              </a:rPr>
              <a:t> </a:t>
            </a:r>
            <a:r>
              <a:rPr lang="en-US" sz="1200" b="0" i="0" dirty="0">
                <a:solidFill>
                  <a:srgbClr val="2B5E80"/>
                </a:solidFill>
                <a:latin typeface="+mn-lt"/>
                <a:hlinkClick r:id="rId3" tooltip="JuneComparing Canada's Plan and Loving Justice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[3]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521D65-15C6-4C16-B0BC-6D0FA619CE0C}" type="slidenum">
              <a:rPr lang="en-CA" smtClean="0"/>
              <a:t>10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689976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caringsociety-my.sharepoint.com/personal/cblackst_fncaringsociety_com/_layouts/15/Doc.aspx?sourcedoc=%7BE8DCB4D9-7B8A-4FA9-B6C7-59513CB3F16A%7D&amp;file=22026%20Jul%202%20Long-Term%20Reform%20of%20FNCFS%20-%20long.pptx&amp;action=edit&amp;mobileredirect=true&amp;DefaultItemOpen=1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sv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7" Type="http://schemas.openxmlformats.org/officeDocument/2006/relationships/image" Target="../media/image11.svg"/><Relationship Id="rId2" Type="http://schemas.openxmlformats.org/officeDocument/2006/relationships/image" Target="../media/image16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svg"/><Relationship Id="rId5" Type="http://schemas.openxmlformats.org/officeDocument/2006/relationships/hyperlink" Target="https://caringsociety-my.sharepoint.com/personal/cblackst_fncaringsociety_com/_layouts/15/Doc.aspx?sourcedoc=%7BE8DCB4D9-7B8A-4FA9-B6C7-59513CB3F16A%7D&amp;file=22026%20Jul%202%20Long-Term%20Reform%20of%20FNCFS%20-%20long.pptx&amp;action=edit&amp;mobileredirect=true&amp;DefaultItemOpen=1" TargetMode="External"/><Relationship Id="rId4" Type="http://schemas.openxmlformats.org/officeDocument/2006/relationships/hyperlink" Target="https://caringsociety-my.sharepoint.com/personal/cblackst_fncaringsociety_com/_layouts/15/Doc.aspx?sourcedoc=%7B0C7207E9-0536-430E-B446-4D10A198C2A0%7D&amp;file=JuneComparing%20Canada%27s%20Plan%20and%20Loving%20Justice3.pptx&amp;action=edit&amp;mobileredirect=true&amp;DefaultItemOpen=1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sv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caringsociety-my.sharepoint.com/personal/cblackst_fncaringsociety_com/_layouts/15/Doc.aspx?sourcedoc=%7B107D2FBD-C81F-4E04-A08B-EC97893EEBC9%7D&amp;file=April%2023%20Loving%20Justice%20and%20Canada%27s%20Plan%20.pptx&amp;action=edit&amp;mobileredirect=true&amp;DefaultItemOpen=1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sv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caringsociety-my.sharepoint.com/personal/cblackst_fncaringsociety_com/_layouts/15/Doc.aspx?sourcedoc=%7BE8DCB4D9-7B8A-4FA9-B6C7-59513CB3F16A%7D&amp;file=22026%20Jul%202%20Long-Term%20Reform%20of%20FNCFS%20-%20long.pptx&amp;action=edit&amp;mobileredirect=true&amp;DefaultItemOpen=1" TargetMode="External"/><Relationship Id="rId5" Type="http://schemas.openxmlformats.org/officeDocument/2006/relationships/image" Target="../media/image23.svg"/><Relationship Id="rId4" Type="http://schemas.openxmlformats.org/officeDocument/2006/relationships/image" Target="../media/image22.sv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caringsociety-my.sharepoint.com/personal/cblackst_fncaringsociety_com/_layouts/15/Doc.aspx?sourcedoc=%7BE8DCB4D9-7B8A-4FA9-B6C7-59513CB3F16A%7D&amp;file=22026%20Jul%202%20Long-Term%20Reform%20of%20FNCFS%20-%20long.pptx&amp;action=edit&amp;mobileredirect=true&amp;DefaultItemOpen=1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caringsociety-my.sharepoint.com/personal/cblackst_fncaringsociety_com/_layouts/15/Doc.aspx?sourcedoc=%7B74E9E4FE-8B98-43B8-80B8-5C9C112706DA%7D&amp;file=AFN%20Resolution%20Minimum%20Human%20Rights%20Standards%20for%20First%20Nations%20Child%20and%20Family%20Services%20Reform%201.docx&amp;action=default&amp;mobileredirect=true&amp;DefaultItemOpen=1" TargetMode="External"/><Relationship Id="rId5" Type="http://schemas.openxmlformats.org/officeDocument/2006/relationships/hyperlink" Target="https://caringsociety-my.sharepoint.com/personal/cblackst_fncaringsociety_com/_layouts/15/Doc.aspx?sourcedoc=%7BE8DCB4D9-7B8A-4FA9-B6C7-59513CB3F16A%7D&amp;file=22026%20Jul%202%20Long-Term%20Reform%20of%20FNCFS%20-%20long.pptx&amp;action=edit&amp;mobileredirect=true&amp;DefaultItemOpen=1" TargetMode="External"/><Relationship Id="rId4" Type="http://schemas.openxmlformats.org/officeDocument/2006/relationships/image" Target="../media/image5.sv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9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hyperlink" Target="https://caringsociety-my.sharepoint.com/personal/cblackst_fncaringsociety_com/_layouts/15/Doc.aspx?sourcedoc=%7BE8DCB4D9-7B8A-4FA9-B6C7-59513CB3F16A%7D&amp;file=22026%20Jul%202%20Long-Term%20Reform%20of%20FNCFS%20-%20long.pptx&amp;action=edit&amp;mobileredirect=true&amp;DefaultItemOpen=1" TargetMode="External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ourchildrenourway.ca/loving-justice-national-plan-to-end-canadas-discrimination-in-first-nations-child-and-family-services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ourchildrenourway.ca/wp-content/uploads/2026/02/2026-Jan-30-Webinar-NCCC-An-Overview-of-Loving-Justice-and-Canadas-Plan-Webinaire-CHRT-80-Apercu-des-plans-Loving-Justice-et-Canada-Presentation.pdf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hyperlink" Target="https://caringsociety-my.sharepoint.com/personal/cblackst_fncaringsociety_com/_layouts/15/Doc.aspx?sourcedoc=%7BE8DCB4D9-7B8A-4FA9-B6C7-59513CB3F16A%7D&amp;file=22026%20Jul%202%20Long-Term%20Reform%20of%20FNCFS%20-%20long.pptx&amp;action=edit&amp;mobileredirect=true&amp;DefaultItemOpen=1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svg"/><Relationship Id="rId4" Type="http://schemas.openxmlformats.org/officeDocument/2006/relationships/image" Target="../media/image11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age.png">
            <a:extLst>
              <a:ext uri="{FF2B5EF4-FFF2-40B4-BE49-F238E27FC236}">
                <a16:creationId xmlns:a16="http://schemas.microsoft.com/office/drawing/2014/main" id="{643A2E88-3F67-7186-AEA1-216D41394C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" y="-272264"/>
            <a:ext cx="12675706" cy="713026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1218937-93EE-72B8-AA9E-07D54A24A55B}"/>
              </a:ext>
            </a:extLst>
          </p:cNvPr>
          <p:cNvSpPr/>
          <p:nvPr/>
        </p:nvSpPr>
        <p:spPr>
          <a:xfrm>
            <a:off x="457200" y="2167383"/>
            <a:ext cx="609600" cy="38100"/>
          </a:xfrm>
          <a:prstGeom prst="rect">
            <a:avLst/>
          </a:prstGeom>
          <a:solidFill>
            <a:srgbClr val="C17D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noProof="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B12D2B-B791-43B4-1C1D-2C1B0E7BE03A}"/>
              </a:ext>
            </a:extLst>
          </p:cNvPr>
          <p:cNvSpPr/>
          <p:nvPr/>
        </p:nvSpPr>
        <p:spPr>
          <a:xfrm>
            <a:off x="457200" y="6238875"/>
            <a:ext cx="11277600" cy="9525"/>
          </a:xfrm>
          <a:prstGeom prst="rect">
            <a:avLst/>
          </a:prstGeom>
          <a:solidFill>
            <a:srgbClr val="4A7FA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noProof="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E5B48E9-A1B7-D557-D054-92BF09BE2D24}"/>
              </a:ext>
            </a:extLst>
          </p:cNvPr>
          <p:cNvSpPr txBox="1"/>
          <p:nvPr/>
        </p:nvSpPr>
        <p:spPr>
          <a:xfrm>
            <a:off x="457188" y="1843487"/>
            <a:ext cx="2066271" cy="152671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lang="en-GB" sz="992" b="1" i="0" noProof="0" dirty="0">
                <a:solidFill>
                  <a:srgbClr val="C17D3C"/>
                </a:solidFill>
                <a:latin typeface="Aptos"/>
              </a:rPr>
              <a:t>AFN Plenary Session — July 15, 2026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65B7B4B-4F15-C2D9-3D2F-D11DDD0B640A}"/>
              </a:ext>
            </a:extLst>
          </p:cNvPr>
          <p:cNvSpPr txBox="1"/>
          <p:nvPr/>
        </p:nvSpPr>
        <p:spPr>
          <a:xfrm>
            <a:off x="457188" y="2376874"/>
            <a:ext cx="6505858" cy="21341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en-GB" sz="3467" b="1" i="0" noProof="0" dirty="0">
                <a:solidFill>
                  <a:srgbClr val="F4F1EC"/>
                </a:solidFill>
                <a:latin typeface="Playfair Display"/>
              </a:rPr>
              <a:t>Permanently ending Canada’s discrimination in First Nations Child and Family Services  (Outside Ontario)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BFA4D61-C69B-754A-B481-216A8692362E}"/>
              </a:ext>
            </a:extLst>
          </p:cNvPr>
          <p:cNvSpPr txBox="1"/>
          <p:nvPr/>
        </p:nvSpPr>
        <p:spPr>
          <a:xfrm>
            <a:off x="457188" y="4681410"/>
            <a:ext cx="5463483" cy="22422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lang="en-GB" sz="1457" b="0" i="0" noProof="0" dirty="0">
                <a:solidFill>
                  <a:srgbClr val="E8C882"/>
                </a:solidFill>
                <a:latin typeface="Aptos"/>
              </a:rPr>
              <a:t>Minimum Standards to End Canada’s Discrimination — Permanently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2BA6295-232E-A8CE-E297-EB61AD60FD0E}"/>
              </a:ext>
            </a:extLst>
          </p:cNvPr>
          <p:cNvSpPr txBox="1"/>
          <p:nvPr/>
        </p:nvSpPr>
        <p:spPr>
          <a:xfrm>
            <a:off x="457188" y="6400639"/>
            <a:ext cx="3223536" cy="15239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863" b="0" i="0" dirty="0">
                <a:solidFill>
                  <a:srgbClr val="C8D2DC"/>
                </a:solidFill>
                <a:latin typeface="Aptos"/>
              </a:rPr>
              <a:t>Regional Chief Francis </a:t>
            </a:r>
            <a:r>
              <a:rPr sz="863" b="0" i="0" dirty="0" err="1">
                <a:solidFill>
                  <a:srgbClr val="C8D2DC"/>
                </a:solidFill>
                <a:latin typeface="Aptos"/>
              </a:rPr>
              <a:t>Verreault</a:t>
            </a:r>
            <a:r>
              <a:rPr sz="863" b="0" i="0" dirty="0">
                <a:solidFill>
                  <a:srgbClr val="C8D2DC"/>
                </a:solidFill>
                <a:latin typeface="Aptos"/>
              </a:rPr>
              <a:t>-Paul, FNCFS Portfolio Holder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CF4B5A8-1331-D693-C51D-C4D77EFC9FD1}"/>
              </a:ext>
            </a:extLst>
          </p:cNvPr>
          <p:cNvSpPr txBox="1"/>
          <p:nvPr/>
        </p:nvSpPr>
        <p:spPr>
          <a:xfrm>
            <a:off x="3985517" y="6400639"/>
            <a:ext cx="3449303" cy="15239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863" b="0" i="0" dirty="0">
                <a:solidFill>
                  <a:srgbClr val="C8D2DC"/>
                </a:solidFill>
                <a:latin typeface="Aptos"/>
              </a:rPr>
              <a:t>Chief Pauline Frost, Chair, National Children's Chiefs Commission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E2B1253-87AB-65F4-EA19-DC5CE6DFEB0E}"/>
              </a:ext>
            </a:extLst>
          </p:cNvPr>
          <p:cNvSpPr txBox="1"/>
          <p:nvPr/>
        </p:nvSpPr>
        <p:spPr>
          <a:xfrm>
            <a:off x="7739613" y="6400639"/>
            <a:ext cx="3005359" cy="15239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863" b="0" i="0" dirty="0">
                <a:solidFill>
                  <a:srgbClr val="C8D2DC"/>
                </a:solidFill>
                <a:latin typeface="Aptos"/>
              </a:rPr>
              <a:t>Cindy Blackstock, PhD, Executive Director, Caring Society</a:t>
            </a:r>
          </a:p>
        </p:txBody>
      </p:sp>
    </p:spTree>
    <p:extLst>
      <p:ext uri="{BB962C8B-B14F-4D97-AF65-F5344CB8AC3E}">
        <p14:creationId xmlns:p14="http://schemas.microsoft.com/office/powerpoint/2010/main" val="20571055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ounded Rectangle 18"/>
          <p:cNvSpPr/>
          <p:nvPr/>
        </p:nvSpPr>
        <p:spPr>
          <a:xfrm>
            <a:off x="6153150" y="1924611"/>
            <a:ext cx="5593109" cy="4287343"/>
          </a:xfrm>
          <a:prstGeom prst="roundRect">
            <a:avLst>
              <a:gd name="adj" fmla="val 1734"/>
            </a:avLst>
          </a:prstGeom>
          <a:noFill/>
          <a:ln w="25400">
            <a:solidFill>
              <a:srgbClr val="9B2D2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2" name="Rectangle 1"/>
          <p:cNvSpPr/>
          <p:nvPr/>
        </p:nvSpPr>
        <p:spPr>
          <a:xfrm>
            <a:off x="426690" y="1052141"/>
            <a:ext cx="11338619" cy="600372"/>
          </a:xfrm>
          <a:prstGeom prst="rect">
            <a:avLst/>
          </a:prstGeom>
          <a:solidFill>
            <a:srgbClr val="EDE8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426690" y="1042202"/>
            <a:ext cx="50800" cy="600372"/>
          </a:xfrm>
          <a:prstGeom prst="rect">
            <a:avLst/>
          </a:prstGeom>
          <a:solidFill>
            <a:srgbClr val="C17D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ounded Rectangle 9"/>
          <p:cNvSpPr/>
          <p:nvPr/>
        </p:nvSpPr>
        <p:spPr>
          <a:xfrm>
            <a:off x="426690" y="1919201"/>
            <a:ext cx="5593109" cy="4292756"/>
          </a:xfrm>
          <a:prstGeom prst="roundRect">
            <a:avLst>
              <a:gd name="adj" fmla="val 1734"/>
            </a:avLst>
          </a:prstGeom>
          <a:solidFill>
            <a:srgbClr val="F4F1EC"/>
          </a:solidFill>
          <a:ln w="25400">
            <a:solidFill>
              <a:srgbClr val="3A7D5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11" name="Rectangle 10"/>
          <p:cNvSpPr/>
          <p:nvPr/>
        </p:nvSpPr>
        <p:spPr>
          <a:xfrm>
            <a:off x="445740" y="1924611"/>
            <a:ext cx="5555009" cy="737830"/>
          </a:xfrm>
          <a:prstGeom prst="rect">
            <a:avLst/>
          </a:prstGeom>
          <a:solidFill>
            <a:srgbClr val="3A7D5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6180412" y="1919201"/>
            <a:ext cx="5555009" cy="747814"/>
          </a:xfrm>
          <a:prstGeom prst="rect">
            <a:avLst/>
          </a:prstGeom>
          <a:solidFill>
            <a:srgbClr val="9B2D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1" name="Picture 20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22027" y="2454672"/>
            <a:ext cx="126575" cy="126575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307717" y="458134"/>
            <a:ext cx="11336437" cy="110799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sz="3600" b="1" dirty="0">
                <a:solidFill>
                  <a:srgbClr val="1A2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Independent Enforcement and Continued Oversight</a:t>
            </a:r>
          </a:p>
          <a:p>
            <a:pPr algn="l"/>
            <a:endParaRPr sz="3600" b="1" i="0" dirty="0">
              <a:solidFill>
                <a:srgbClr val="1A2C4E"/>
              </a:solidFill>
              <a:latin typeface="Playfair Display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64689" y="969043"/>
            <a:ext cx="11434086" cy="769437"/>
          </a:xfrm>
          <a:prstGeom prst="rect">
            <a:avLst/>
          </a:prstGeom>
          <a:noFill/>
        </p:spPr>
        <p:txBody>
          <a:bodyPr wrap="square" lIns="137156" tIns="76198" rIns="137156" bIns="76198">
            <a:spAutoFit/>
          </a:bodyPr>
          <a:lstStyle/>
          <a:p>
            <a:pPr algn="l"/>
            <a:r>
              <a:rPr sz="2000" b="0" i="1" dirty="0">
                <a:solidFill>
                  <a:srgbClr val="1A2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History shows Canada will revert to discriminatory patterns</a:t>
            </a:r>
            <a:r>
              <a:rPr lang="en-CA" sz="2000" b="0" i="1" dirty="0">
                <a:solidFill>
                  <a:srgbClr val="1A2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sz="2000" b="0" i="1" dirty="0">
                <a:solidFill>
                  <a:srgbClr val="1A2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sz="2000" b="0" i="1" dirty="0">
                <a:solidFill>
                  <a:srgbClr val="1A2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does reform </a:t>
            </a:r>
            <a:r>
              <a:rPr sz="2000" b="0" i="1" dirty="0">
                <a:solidFill>
                  <a:srgbClr val="1A2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make recurrence structurally impossible</a:t>
            </a:r>
            <a:r>
              <a:rPr lang="en-CA" sz="2000" b="0" i="1" dirty="0">
                <a:solidFill>
                  <a:srgbClr val="1A2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sz="2000" b="0" i="1" dirty="0">
              <a:solidFill>
                <a:srgbClr val="1A2C4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51821" y="2034287"/>
            <a:ext cx="5103961" cy="55399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b="1" i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Loving Justice</a:t>
            </a:r>
            <a:r>
              <a:rPr lang="en-US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b="1" i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Enforcement if Discrimination </a:t>
            </a:r>
          </a:p>
          <a:p>
            <a:pPr algn="l"/>
            <a:r>
              <a:rPr lang="en-US" b="1" i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Returns</a:t>
            </a:r>
            <a:endParaRPr b="0" i="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  <a:hlinkClick r:id="rId4" tooltip="22026 Jul 2 Long-Term Reform of FNCFS - long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58071" y="3733579"/>
            <a:ext cx="5442678" cy="51296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ts val="2000"/>
              </a:lnSpc>
            </a:pPr>
            <a:r>
              <a:rPr b="1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Tribunal oversight continues </a:t>
            </a:r>
            <a:r>
              <a:rPr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a</a:t>
            </a:r>
            <a:r>
              <a:rPr b="1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minimum of </a:t>
            </a:r>
            <a:r>
              <a:rPr lang="en-CA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years </a:t>
            </a:r>
            <a:r>
              <a:rPr lang="en-CA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 </a:t>
            </a:r>
            <a:r>
              <a:rPr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until discrimination demonstrably ends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51821" y="2747340"/>
            <a:ext cx="5001369" cy="2769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b="1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Independent </a:t>
            </a:r>
            <a:r>
              <a:rPr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monitoring </a:t>
            </a:r>
            <a:r>
              <a:rPr lang="en-CA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outcome measurement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72136" y="3175666"/>
            <a:ext cx="5142433" cy="512961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>
              <a:lnSpc>
                <a:spcPts val="2000"/>
              </a:lnSpc>
            </a:pPr>
            <a:r>
              <a:rPr b="1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Alternative Dispute Resolution </a:t>
            </a:r>
            <a:r>
              <a:rPr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mechanism with </a:t>
            </a:r>
            <a:endParaRPr lang="en-CA" b="0" i="0" dirty="0">
              <a:solidFill>
                <a:srgbClr val="2D37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ts val="2000"/>
              </a:lnSpc>
            </a:pPr>
            <a:r>
              <a:rPr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escalation to Tribunal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51821" y="4358064"/>
            <a:ext cx="4988610" cy="512961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>
              <a:lnSpc>
                <a:spcPts val="2000"/>
              </a:lnSpc>
            </a:pPr>
            <a:r>
              <a:rPr b="1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Litigation Fund:</a:t>
            </a:r>
            <a:r>
              <a:rPr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Access to justice provisions so </a:t>
            </a:r>
            <a:endParaRPr lang="en-CA" b="0" i="0" dirty="0">
              <a:solidFill>
                <a:srgbClr val="2D37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ts val="2000"/>
              </a:lnSpc>
            </a:pPr>
            <a:r>
              <a:rPr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complainants can enforce rights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558071" y="5007730"/>
            <a:ext cx="4578176" cy="512961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>
              <a:lnSpc>
                <a:spcPts val="2000"/>
              </a:lnSpc>
            </a:pPr>
            <a:r>
              <a:rPr b="1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Statutory protections</a:t>
            </a:r>
            <a:r>
              <a:rPr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against retaliation by </a:t>
            </a:r>
            <a:endParaRPr lang="en-CA" b="0" i="0" dirty="0">
              <a:solidFill>
                <a:srgbClr val="2D37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ts val="2000"/>
              </a:lnSpc>
            </a:pPr>
            <a:r>
              <a:rPr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Canada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406696" y="1985331"/>
            <a:ext cx="4347344" cy="55399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b="1" i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Canada's National Plan</a:t>
            </a:r>
            <a:r>
              <a:rPr lang="en-CA" b="1" i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algn="l"/>
            <a:r>
              <a:rPr b="1" i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Enforcement if Discrimination Returns</a:t>
            </a:r>
            <a:r>
              <a:rPr b="0" i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b="0" i="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  <a:hlinkClick r:id="rId4" tooltip="22026 Jul 2 Long-Term Reform of FNCFS - long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6261615" y="2745038"/>
            <a:ext cx="5237011" cy="2769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b="1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Existing CHRT orders replaced </a:t>
            </a:r>
            <a:r>
              <a:rPr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 Canada's plan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269479" y="3150793"/>
            <a:ext cx="4847545" cy="512961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>
              <a:lnSpc>
                <a:spcPts val="2000"/>
              </a:lnSpc>
            </a:pPr>
            <a:r>
              <a:rPr b="1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CHRT jurisdiction ends </a:t>
            </a:r>
            <a:r>
              <a:rPr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</a:t>
            </a:r>
            <a:r>
              <a:rPr b="1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further Tribunal </a:t>
            </a:r>
            <a:endParaRPr lang="en-CA" i="0" dirty="0">
              <a:solidFill>
                <a:srgbClr val="2D37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ts val="2000"/>
              </a:lnSpc>
            </a:pPr>
            <a:r>
              <a:rPr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orders available for CFS outside </a:t>
            </a:r>
            <a:r>
              <a:rPr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Ontario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269479" y="3720385"/>
            <a:ext cx="5129609" cy="512961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>
              <a:lnSpc>
                <a:spcPts val="2000"/>
              </a:lnSpc>
            </a:pPr>
            <a:r>
              <a:rPr b="1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Future disputes </a:t>
            </a:r>
            <a:r>
              <a:rPr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routed to a new national dispute </a:t>
            </a:r>
            <a:endParaRPr lang="en-CA" b="0" i="0" dirty="0">
              <a:solidFill>
                <a:srgbClr val="2D37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ts val="2000"/>
              </a:lnSpc>
            </a:pPr>
            <a:r>
              <a:rPr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resolution tribunal</a:t>
            </a:r>
            <a:r>
              <a:rPr lang="en-CA"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President selected by Canada</a:t>
            </a:r>
            <a:endParaRPr b="0" i="0" dirty="0">
              <a:solidFill>
                <a:srgbClr val="2D37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6286132" y="4358064"/>
            <a:ext cx="4488408" cy="512961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>
              <a:lnSpc>
                <a:spcPts val="2000"/>
              </a:lnSpc>
            </a:pPr>
            <a:r>
              <a:rPr b="1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Enforcement largely dependent </a:t>
            </a:r>
            <a:r>
              <a:rPr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future </a:t>
            </a:r>
            <a:endParaRPr lang="en-CA" i="0" dirty="0">
              <a:solidFill>
                <a:srgbClr val="2D37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ts val="2000"/>
              </a:lnSpc>
            </a:pPr>
            <a:r>
              <a:rPr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legislation and policy choices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6306564" y="4977363"/>
            <a:ext cx="5397885" cy="53347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ts val="2000"/>
              </a:lnSpc>
            </a:pPr>
            <a:r>
              <a:rPr b="1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litigation fund</a:t>
            </a:r>
            <a:r>
              <a:rPr lang="en-CA"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b="1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</a:t>
            </a:r>
            <a:r>
              <a:rPr lang="en-CA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statutory retaliation protections</a:t>
            </a:r>
          </a:p>
          <a:p>
            <a:pPr algn="l"/>
            <a:endParaRPr lang="en-CA" b="0" i="0" dirty="0">
              <a:solidFill>
                <a:srgbClr val="2D37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426679" y="6522675"/>
            <a:ext cx="5057475" cy="123111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800" b="0" i="0">
                <a:solidFill>
                  <a:srgbClr val="5A64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Long-Term Reform of First Nations Child and Family Services — Minimum Standards for Ending Discrimination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11642830" y="6532200"/>
            <a:ext cx="115416" cy="124521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800" b="0" i="0">
                <a:solidFill>
                  <a:srgbClr val="5A64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9C50933-B5FE-E33C-746B-17A7C5647AF8}"/>
              </a:ext>
            </a:extLst>
          </p:cNvPr>
          <p:cNvSpPr txBox="1"/>
          <p:nvPr/>
        </p:nvSpPr>
        <p:spPr>
          <a:xfrm>
            <a:off x="543325" y="358071"/>
            <a:ext cx="1195840" cy="14420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lang="en-CA" sz="937" b="1" i="0" dirty="0">
                <a:solidFill>
                  <a:srgbClr val="98622F"/>
                </a:solidFill>
                <a:latin typeface="Aptos"/>
              </a:rPr>
              <a:t>Minimum Standard #5</a:t>
            </a:r>
            <a:endParaRPr sz="937" b="1" i="0" dirty="0">
              <a:solidFill>
                <a:srgbClr val="98622F"/>
              </a:solidFill>
              <a:latin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29818141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3400" y="1618952"/>
            <a:ext cx="5686582" cy="346334"/>
          </a:xfrm>
          <a:prstGeom prst="rect">
            <a:avLst/>
          </a:prstGeom>
          <a:solidFill>
            <a:srgbClr val="1A2C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35000" y="2084456"/>
            <a:ext cx="190500" cy="190500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35000" y="3338995"/>
            <a:ext cx="190500" cy="190500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35000" y="4255604"/>
            <a:ext cx="190500" cy="19050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6262974" y="1600150"/>
            <a:ext cx="5761131" cy="346335"/>
          </a:xfrm>
          <a:prstGeom prst="rect">
            <a:avLst/>
          </a:prstGeom>
          <a:solidFill>
            <a:srgbClr val="2D5E7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9" name="Picture 18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41243" y="3972795"/>
            <a:ext cx="369379" cy="369379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571485" y="331750"/>
            <a:ext cx="11204990" cy="615553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4000" b="1" i="0" u="none" strike="noStrike" kern="1200" cap="none" spc="0" normalizeH="0" baseline="0" noProof="0" dirty="0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Access to Justice, Protection from Retaliation</a:t>
            </a:r>
            <a:endParaRPr kumimoji="0" sz="4000" b="1" i="0" u="none" strike="noStrike" kern="1200" cap="none" spc="0" normalizeH="0" baseline="0" noProof="0" dirty="0">
              <a:ln>
                <a:noFill/>
              </a:ln>
              <a:solidFill>
                <a:srgbClr val="1A2C4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71485" y="989979"/>
            <a:ext cx="10682615" cy="519886"/>
          </a:xfrm>
          <a:prstGeom prst="rect">
            <a:avLst/>
          </a:prstGeom>
          <a:noFill/>
        </p:spPr>
        <p:txBody>
          <a:bodyPr wrap="square" lIns="114297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1" u="none" strike="noStrike" kern="1200" cap="none" spc="0" normalizeH="0" baseline="0" noProof="0" dirty="0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Accountability for Canada must be independent, binding, and enforceable — not dependent on Canada's willingness to implement recommendations from bodies it controls.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85782" y="1623082"/>
            <a:ext cx="4834657" cy="2769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1200" cap="none" spc="0" normalizeH="0" baseline="0" noProof="0" dirty="0">
                <a:ln>
                  <a:noFill/>
                </a:ln>
                <a:solidFill>
                  <a:srgbClr val="F4F1E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Loving Justice — Enforcement Mechanisms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89000" y="2036419"/>
            <a:ext cx="4927600" cy="246221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Principled, public and accessible dispute resolution </a:t>
            </a:r>
            <a:r>
              <a:rPr kumimoji="0" lang="en-C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available for both systemic and individual complaints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Explicit</a:t>
            </a:r>
            <a:r>
              <a:rPr kumimoji="0" lang="en-C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protection from retaliation for anyone accessing dispute resolution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Litigation fund </a:t>
            </a:r>
            <a:r>
              <a:rPr kumimoji="0" lang="en-C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 ensure access to justice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465379" y="1667454"/>
            <a:ext cx="4756751" cy="25648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1200" cap="none" spc="0" normalizeH="0" baseline="0" noProof="0" dirty="0">
                <a:ln>
                  <a:noFill/>
                </a:ln>
                <a:solidFill>
                  <a:srgbClr val="F4F1E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Canada's National Plan</a:t>
            </a:r>
            <a:r>
              <a:rPr kumimoji="0" lang="en-CA" sz="1800" b="1" i="0" u="none" strike="noStrike" kern="1200" cap="none" spc="0" normalizeH="0" baseline="0" noProof="0" dirty="0">
                <a:ln>
                  <a:noFill/>
                </a:ln>
                <a:solidFill>
                  <a:srgbClr val="F4F1E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Weak Enforcement</a:t>
            </a:r>
            <a:endParaRPr kumimoji="0" sz="1800" b="1" i="0" u="none" strike="noStrike" kern="1200" cap="none" spc="0" normalizeH="0" baseline="0" noProof="0" dirty="0">
              <a:ln>
                <a:noFill/>
              </a:ln>
              <a:solidFill>
                <a:srgbClr val="F4F1EC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6541576" y="2079821"/>
            <a:ext cx="5467350" cy="76944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CHRT Jurisdiction Ends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D374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— existing orders replaced; CHRT oversight over CFS outside Ontario ends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541576" y="2885313"/>
            <a:ext cx="5364272" cy="102592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New Dispute Tribunal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D374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(not the CHRT) National Dispute Resolution Tribunal</a:t>
            </a:r>
            <a:r>
              <a:rPr kumimoji="0" lang="en-CA" sz="2000" b="0" i="0" u="none" strike="noStrike" kern="1200" cap="none" spc="0" normalizeH="0" baseline="0" noProof="0" dirty="0">
                <a:ln>
                  <a:noFill/>
                </a:ln>
                <a:solidFill>
                  <a:srgbClr val="2D374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led by Canada’s selected President,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D374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handles future disputes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556756" y="3969882"/>
            <a:ext cx="5467350" cy="76944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Enforcement Dependent on Future Legislation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D374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CA" sz="2000" b="0" i="0" u="none" strike="noStrike" kern="1200" cap="none" spc="0" normalizeH="0" baseline="0" noProof="0" dirty="0">
                <a:ln>
                  <a:noFill/>
                </a:ln>
                <a:solidFill>
                  <a:srgbClr val="2D374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&amp;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D374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policy choices</a:t>
            </a:r>
            <a:r>
              <a:rPr kumimoji="0" lang="en-CA" sz="2000" b="0" i="0" u="none" strike="noStrike" kern="1200" cap="none" spc="0" normalizeH="0" baseline="0" noProof="0" dirty="0">
                <a:ln>
                  <a:noFill/>
                </a:ln>
                <a:solidFill>
                  <a:srgbClr val="2D374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D374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no embedded legal protections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6541576" y="4785231"/>
            <a:ext cx="5117024" cy="76944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Regional Advisory Bodies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D374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— report concerns but Canada retains implementation authority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6541576" y="5626589"/>
            <a:ext cx="5556008" cy="512961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1A2C4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 Litigation Fund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D374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— no equivalent to litigation </a:t>
            </a:r>
            <a:endParaRPr kumimoji="0" lang="en-CA" sz="2000" b="0" i="0" u="none" strike="noStrike" kern="1200" cap="none" spc="0" normalizeH="0" baseline="0" noProof="0" dirty="0">
              <a:ln>
                <a:noFill/>
              </a:ln>
              <a:solidFill>
                <a:srgbClr val="2D374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2D374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fund or retaliation protections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11536123" y="6486362"/>
            <a:ext cx="115416" cy="124521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>
                <a:ln>
                  <a:noFill/>
                </a:ln>
                <a:solidFill>
                  <a:srgbClr val="4A556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21</a:t>
            </a:r>
          </a:p>
        </p:txBody>
      </p:sp>
      <p:pic>
        <p:nvPicPr>
          <p:cNvPr id="56" name="Picture 18" descr="image.png">
            <a:extLst>
              <a:ext uri="{FF2B5EF4-FFF2-40B4-BE49-F238E27FC236}">
                <a16:creationId xmlns:a16="http://schemas.microsoft.com/office/drawing/2014/main" id="{4206C57A-57D7-BFDC-4434-54ED08D38BC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37751" y="2863265"/>
            <a:ext cx="369379" cy="369379"/>
          </a:xfrm>
          <a:prstGeom prst="rect">
            <a:avLst/>
          </a:prstGeom>
        </p:spPr>
      </p:pic>
      <p:pic>
        <p:nvPicPr>
          <p:cNvPr id="58" name="Picture 18" descr="image.png">
            <a:extLst>
              <a:ext uri="{FF2B5EF4-FFF2-40B4-BE49-F238E27FC236}">
                <a16:creationId xmlns:a16="http://schemas.microsoft.com/office/drawing/2014/main" id="{25B4C6D2-2D02-341E-E122-0181E3F0CEB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41242" y="2150426"/>
            <a:ext cx="369379" cy="369379"/>
          </a:xfrm>
          <a:prstGeom prst="rect">
            <a:avLst/>
          </a:prstGeom>
        </p:spPr>
      </p:pic>
      <p:pic>
        <p:nvPicPr>
          <p:cNvPr id="60" name="Picture 18" descr="image.png">
            <a:extLst>
              <a:ext uri="{FF2B5EF4-FFF2-40B4-BE49-F238E27FC236}">
                <a16:creationId xmlns:a16="http://schemas.microsoft.com/office/drawing/2014/main" id="{9B22D161-C235-02FC-0216-6B5DE998117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41243" y="4757538"/>
            <a:ext cx="369379" cy="369379"/>
          </a:xfrm>
          <a:prstGeom prst="rect">
            <a:avLst/>
          </a:prstGeom>
        </p:spPr>
      </p:pic>
      <p:pic>
        <p:nvPicPr>
          <p:cNvPr id="62" name="Picture 18" descr="image.png">
            <a:extLst>
              <a:ext uri="{FF2B5EF4-FFF2-40B4-BE49-F238E27FC236}">
                <a16:creationId xmlns:a16="http://schemas.microsoft.com/office/drawing/2014/main" id="{8F341960-604B-904D-43F3-22713AD3B4C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41243" y="5582202"/>
            <a:ext cx="369379" cy="36937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291FDB2-2EC2-B5BD-3E60-FEDD5641E7B4}"/>
              </a:ext>
            </a:extLst>
          </p:cNvPr>
          <p:cNvSpPr txBox="1"/>
          <p:nvPr/>
        </p:nvSpPr>
        <p:spPr>
          <a:xfrm>
            <a:off x="533386" y="235365"/>
            <a:ext cx="1266372" cy="152671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992" b="1" i="0" u="none" strike="noStrike" kern="1200" cap="none" spc="0" normalizeH="0" baseline="0" noProof="0" dirty="0">
                <a:ln>
                  <a:noFill/>
                </a:ln>
                <a:solidFill>
                  <a:srgbClr val="7A4E1E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Minimum Standard #6</a:t>
            </a:r>
          </a:p>
        </p:txBody>
      </p:sp>
    </p:spTree>
    <p:extLst>
      <p:ext uri="{BB962C8B-B14F-4D97-AF65-F5344CB8AC3E}">
        <p14:creationId xmlns:p14="http://schemas.microsoft.com/office/powerpoint/2010/main" val="21716935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85673" y="1659928"/>
            <a:ext cx="11277600" cy="1114224"/>
          </a:xfrm>
          <a:prstGeom prst="roundRect">
            <a:avLst>
              <a:gd name="adj" fmla="val 5343"/>
            </a:avLst>
          </a:prstGeom>
          <a:solidFill>
            <a:srgbClr val="1A2C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130300" y="2006600"/>
            <a:ext cx="10414000" cy="55765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ts val="2200"/>
              </a:lnSpc>
            </a:pPr>
            <a:r>
              <a:rPr lang="en-US" sz="1600" b="0" i="0" dirty="0">
                <a:solidFill>
                  <a:srgbClr val="F4F1E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Despite increased spending, the Department does not know if outcomes have improved, including socio-economic gaps. Outcome measurement is limited. Capacity building is essential.</a:t>
            </a:r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31196" y="1755224"/>
            <a:ext cx="462497" cy="462585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200" y="1790700"/>
            <a:ext cx="165100" cy="165100"/>
          </a:xfrm>
          <a:prstGeom prst="rect">
            <a:avLst/>
          </a:prstGeom>
        </p:spPr>
      </p:pic>
      <p:sp>
        <p:nvSpPr>
          <p:cNvPr id="14" name="Rounded Rectangle 13"/>
          <p:cNvSpPr/>
          <p:nvPr/>
        </p:nvSpPr>
        <p:spPr>
          <a:xfrm>
            <a:off x="456905" y="6008077"/>
            <a:ext cx="11277600" cy="514052"/>
          </a:xfrm>
          <a:prstGeom prst="roundRect">
            <a:avLst>
              <a:gd name="adj" fmla="val 7866"/>
            </a:avLst>
          </a:prstGeom>
          <a:solidFill>
            <a:srgbClr val="1A2C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4331869" y="6041369"/>
            <a:ext cx="692743" cy="422671"/>
          </a:xfrm>
          <a:prstGeom prst="roundRect">
            <a:avLst>
              <a:gd name="adj" fmla="val 9014"/>
            </a:avLst>
          </a:prstGeom>
          <a:solidFill>
            <a:srgbClr val="4A7FA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7935463" y="6028892"/>
            <a:ext cx="751926" cy="422671"/>
          </a:xfrm>
          <a:prstGeom prst="roundRect">
            <a:avLst>
              <a:gd name="adj" fmla="val 9014"/>
            </a:avLst>
          </a:prstGeom>
          <a:solidFill>
            <a:srgbClr val="C17D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79307" y="365943"/>
            <a:ext cx="4230325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3600" b="1" i="0" dirty="0">
                <a:solidFill>
                  <a:srgbClr val="1A2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Capacity Building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85673" y="981496"/>
            <a:ext cx="11248832" cy="553998"/>
          </a:xfrm>
          <a:prstGeom prst="rect">
            <a:avLst/>
          </a:prstGeom>
          <a:noFill/>
        </p:spPr>
        <p:txBody>
          <a:bodyPr wrap="square" lIns="137156" tIns="0" rIns="0" bIns="0">
            <a:spAutoFit/>
          </a:bodyPr>
          <a:lstStyle/>
          <a:p>
            <a:pPr algn="l"/>
            <a:r>
              <a:rPr i="1" dirty="0">
                <a:solidFill>
                  <a:srgbClr val="1A2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Without a dedicated capacity-building fund, First Nations </a:t>
            </a:r>
            <a:r>
              <a:rPr lang="en-CA" i="1" dirty="0">
                <a:solidFill>
                  <a:srgbClr val="1A2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 </a:t>
            </a:r>
            <a:r>
              <a:rPr i="1" dirty="0">
                <a:solidFill>
                  <a:srgbClr val="1A2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agencies cannot develop the expertise and infrastructure needed to govern their own systems — replicating a core cause of discrimination.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93693" y="1717374"/>
            <a:ext cx="9779000" cy="2154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400" b="1" i="0" dirty="0">
                <a:solidFill>
                  <a:srgbClr val="E8C8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Auditor General of Canada Findings (2026)</a:t>
            </a:r>
            <a:r>
              <a:rPr sz="1200" b="0" i="0" dirty="0">
                <a:solidFill>
                  <a:srgbClr val="6D98B6"/>
                </a:solidFill>
                <a:latin typeface="Arial" panose="020B0604020202020204" pitchFamily="34" charset="0"/>
                <a:cs typeface="Arial" panose="020B0604020202020204" pitchFamily="34" charset="0"/>
                <a:hlinkClick r:id="rId4" tooltip="JuneComparing Canada's Plan and Loving Justice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]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80436" y="6099504"/>
            <a:ext cx="3586520" cy="27699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b="1" i="0" dirty="0">
                <a:solidFill>
                  <a:srgbClr val="E8C8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word "capacity" appears: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475953" y="6083429"/>
            <a:ext cx="654439" cy="338552"/>
          </a:xfrm>
          <a:prstGeom prst="rect">
            <a:avLst/>
          </a:prstGeom>
          <a:noFill/>
        </p:spPr>
        <p:txBody>
          <a:bodyPr wrap="square" lIns="106677" tIns="30479" rIns="106677" bIns="30479">
            <a:spAutoFit/>
          </a:bodyPr>
          <a:lstStyle/>
          <a:p>
            <a:pPr algn="l"/>
            <a:r>
              <a:rPr b="1" i="0" dirty="0">
                <a:solidFill>
                  <a:srgbClr val="0F1E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2×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179479" y="6082523"/>
            <a:ext cx="3225057" cy="27699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b="0" i="0" dirty="0">
                <a:solidFill>
                  <a:srgbClr val="9AA5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Canada's</a:t>
            </a:r>
            <a:r>
              <a:rPr lang="en-CA" b="0" i="0" dirty="0">
                <a:solidFill>
                  <a:srgbClr val="9AA5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0" i="0" dirty="0">
                <a:solidFill>
                  <a:srgbClr val="9AA5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National Plan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041920" y="6083429"/>
            <a:ext cx="1200745" cy="338552"/>
          </a:xfrm>
          <a:prstGeom prst="rect">
            <a:avLst/>
          </a:prstGeom>
          <a:noFill/>
        </p:spPr>
        <p:txBody>
          <a:bodyPr wrap="square" lIns="106677" tIns="30479" rIns="106677" bIns="30479">
            <a:spAutoFit/>
          </a:bodyPr>
          <a:lstStyle/>
          <a:p>
            <a:pPr algn="l"/>
            <a:r>
              <a:rPr b="1" i="0" dirty="0">
                <a:solidFill>
                  <a:srgbClr val="0F1E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57×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804846" y="6084114"/>
            <a:ext cx="2888130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2000" b="0" i="0" dirty="0">
                <a:solidFill>
                  <a:srgbClr val="9AA5B4"/>
                </a:solidFill>
                <a:latin typeface="Aptos"/>
              </a:rPr>
              <a:t>Loving</a:t>
            </a:r>
            <a:r>
              <a:rPr lang="en-CA" sz="2000" b="0" i="0" dirty="0">
                <a:solidFill>
                  <a:srgbClr val="9AA5B4"/>
                </a:solidFill>
                <a:latin typeface="Aptos"/>
              </a:rPr>
              <a:t> </a:t>
            </a:r>
            <a:r>
              <a:rPr sz="2000" b="0" i="0" dirty="0">
                <a:solidFill>
                  <a:srgbClr val="9AA5B4"/>
                </a:solidFill>
                <a:latin typeface="Aptos"/>
              </a:rPr>
              <a:t>Justice Plan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1448921" y="5905781"/>
            <a:ext cx="133495" cy="12311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800" b="0" i="0" dirty="0">
                <a:solidFill>
                  <a:srgbClr val="6D98B6"/>
                </a:solidFill>
                <a:latin typeface="Arial" panose="020B0604020202020204" pitchFamily="34" charset="0"/>
                <a:cs typeface="Arial" panose="020B0604020202020204" pitchFamily="34" charset="0"/>
                <a:hlinkClick r:id="rId5" tooltip="22026 Jul 2 Long-Term Reform of FNCFS - long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[1]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1617232" y="6495887"/>
            <a:ext cx="117273" cy="11939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776" b="0" i="0">
                <a:solidFill>
                  <a:srgbClr val="686F79"/>
                </a:solidFill>
                <a:latin typeface="Aptos"/>
              </a:rPr>
              <a:t>12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51D5D4B-0E51-44F3-46F4-BFDAC49D9EE7}"/>
              </a:ext>
            </a:extLst>
          </p:cNvPr>
          <p:cNvSpPr txBox="1"/>
          <p:nvPr/>
        </p:nvSpPr>
        <p:spPr>
          <a:xfrm>
            <a:off x="531039" y="219509"/>
            <a:ext cx="1069203" cy="123111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lang="en-CA" sz="800" b="1" i="0" dirty="0">
                <a:solidFill>
                  <a:srgbClr val="7A4E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Minimum Standard #7</a:t>
            </a:r>
            <a:endParaRPr sz="800" b="1" i="0" dirty="0">
              <a:solidFill>
                <a:srgbClr val="7A4E2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E4E5E09-876A-8ADE-174D-8B5E688FE488}"/>
              </a:ext>
            </a:extLst>
          </p:cNvPr>
          <p:cNvSpPr/>
          <p:nvPr/>
        </p:nvSpPr>
        <p:spPr>
          <a:xfrm>
            <a:off x="419899" y="2895763"/>
            <a:ext cx="5609653" cy="367605"/>
          </a:xfrm>
          <a:prstGeom prst="rect">
            <a:avLst/>
          </a:prstGeom>
          <a:solidFill>
            <a:srgbClr val="1A2C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3E116CD-8D3A-AD30-1678-F217302F2CF1}"/>
              </a:ext>
            </a:extLst>
          </p:cNvPr>
          <p:cNvSpPr/>
          <p:nvPr/>
        </p:nvSpPr>
        <p:spPr>
          <a:xfrm>
            <a:off x="6195839" y="2897947"/>
            <a:ext cx="5471219" cy="367605"/>
          </a:xfrm>
          <a:prstGeom prst="rect">
            <a:avLst/>
          </a:prstGeom>
          <a:solidFill>
            <a:srgbClr val="2D5F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647F2A2-F156-12AB-7B4F-A505081611C7}"/>
              </a:ext>
            </a:extLst>
          </p:cNvPr>
          <p:cNvSpPr txBox="1"/>
          <p:nvPr/>
        </p:nvSpPr>
        <p:spPr>
          <a:xfrm>
            <a:off x="491176" y="2953324"/>
            <a:ext cx="5280292" cy="2154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400" b="1" i="0" dirty="0">
                <a:solidFill>
                  <a:srgbClr val="F4F1E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Loving Justice</a:t>
            </a:r>
            <a:r>
              <a:rPr lang="en-CA" sz="1400" b="1" i="0" dirty="0">
                <a:solidFill>
                  <a:srgbClr val="F4F1E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Needs-based with dedicated capacity-building</a:t>
            </a:r>
            <a:endParaRPr sz="1400" b="1" i="0" dirty="0">
              <a:solidFill>
                <a:srgbClr val="F4F1E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0C225E0-A9E6-360D-C44A-E9B2BD420538}"/>
              </a:ext>
            </a:extLst>
          </p:cNvPr>
          <p:cNvSpPr txBox="1"/>
          <p:nvPr/>
        </p:nvSpPr>
        <p:spPr>
          <a:xfrm>
            <a:off x="598801" y="3473786"/>
            <a:ext cx="5326716" cy="169277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ts val="2000"/>
              </a:lnSpc>
              <a:spcAft>
                <a:spcPts val="600"/>
              </a:spcAft>
            </a:pPr>
            <a:r>
              <a:rPr lang="en-GB" sz="2000" i="0" dirty="0">
                <a:solidFill>
                  <a:srgbClr val="1A2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Capacity-building funded as an </a:t>
            </a:r>
            <a:r>
              <a:rPr lang="en-GB" sz="2000" b="1" i="0" dirty="0">
                <a:solidFill>
                  <a:srgbClr val="1A2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operational requirement</a:t>
            </a:r>
          </a:p>
          <a:p>
            <a:pPr algn="l">
              <a:lnSpc>
                <a:spcPts val="2000"/>
              </a:lnSpc>
              <a:spcAft>
                <a:spcPts val="600"/>
              </a:spcAft>
            </a:pPr>
            <a:r>
              <a:rPr lang="en-GB" sz="2000" b="1" dirty="0">
                <a:solidFill>
                  <a:srgbClr val="1A2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Dedicated</a:t>
            </a:r>
            <a:r>
              <a:rPr lang="en-GB" sz="2000" dirty="0">
                <a:solidFill>
                  <a:srgbClr val="1A2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separate capacity-building funding stream</a:t>
            </a:r>
          </a:p>
          <a:p>
            <a:pPr algn="l">
              <a:lnSpc>
                <a:spcPts val="2000"/>
              </a:lnSpc>
              <a:spcAft>
                <a:spcPts val="600"/>
              </a:spcAft>
            </a:pPr>
            <a:r>
              <a:rPr lang="en-GB" sz="2000" i="0" dirty="0">
                <a:solidFill>
                  <a:srgbClr val="1A2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Needs-based metho</a:t>
            </a:r>
            <a:r>
              <a:rPr lang="en-GB" sz="2000" dirty="0">
                <a:solidFill>
                  <a:srgbClr val="1A2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dology with </a:t>
            </a:r>
            <a:r>
              <a:rPr lang="en-GB" sz="2000" b="1" dirty="0">
                <a:solidFill>
                  <a:srgbClr val="1A2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actuals as a backstop</a:t>
            </a:r>
            <a:endParaRPr lang="en-GB" sz="2000" b="1" i="0" dirty="0">
              <a:solidFill>
                <a:srgbClr val="1A2C4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6DE26FC-0ACE-2D21-9F27-7E96DFD6ECC2}"/>
              </a:ext>
            </a:extLst>
          </p:cNvPr>
          <p:cNvSpPr txBox="1"/>
          <p:nvPr/>
        </p:nvSpPr>
        <p:spPr>
          <a:xfrm>
            <a:off x="6406298" y="2951016"/>
            <a:ext cx="3082575" cy="2154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400" b="1" i="0" dirty="0">
                <a:solidFill>
                  <a:srgbClr val="F4F1E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Canada's</a:t>
            </a:r>
            <a:r>
              <a:rPr lang="en-CA" sz="1400" b="1" i="0" dirty="0">
                <a:solidFill>
                  <a:srgbClr val="F4F1E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b="1" i="0" dirty="0">
                <a:solidFill>
                  <a:srgbClr val="F4F1E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</a:t>
            </a:r>
            <a:r>
              <a:rPr lang="en-CA" sz="1400" b="1" i="0" dirty="0">
                <a:solidFill>
                  <a:srgbClr val="F4F1E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sz="1400" b="1" i="0" dirty="0">
                <a:solidFill>
                  <a:srgbClr val="F4F1E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sz="1400" b="1" i="0" dirty="0">
                <a:solidFill>
                  <a:srgbClr val="F4F1E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capacity-building</a:t>
            </a:r>
            <a:endParaRPr sz="1400" b="1" i="0" dirty="0">
              <a:solidFill>
                <a:srgbClr val="F4F1E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11" descr="image.png">
            <a:extLst>
              <a:ext uri="{FF2B5EF4-FFF2-40B4-BE49-F238E27FC236}">
                <a16:creationId xmlns:a16="http://schemas.microsoft.com/office/drawing/2014/main" id="{7C89A9DD-400A-17CB-8234-91C89710811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81501" y="3473786"/>
            <a:ext cx="367605" cy="367605"/>
          </a:xfrm>
          <a:prstGeom prst="rect">
            <a:avLst/>
          </a:prstGeom>
        </p:spPr>
      </p:pic>
      <p:pic>
        <p:nvPicPr>
          <p:cNvPr id="36" name="Picture 19" descr="image.png">
            <a:extLst>
              <a:ext uri="{FF2B5EF4-FFF2-40B4-BE49-F238E27FC236}">
                <a16:creationId xmlns:a16="http://schemas.microsoft.com/office/drawing/2014/main" id="{88E5D260-9413-7860-EA48-E53D94647C7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60863" y="3499022"/>
            <a:ext cx="352874" cy="352874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E83AE52C-5D40-6B37-D579-3878BEF9FCFB}"/>
              </a:ext>
            </a:extLst>
          </p:cNvPr>
          <p:cNvSpPr txBox="1"/>
          <p:nvPr/>
        </p:nvSpPr>
        <p:spPr>
          <a:xfrm>
            <a:off x="6482865" y="3462890"/>
            <a:ext cx="518214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2000" b="1" dirty="0">
                <a:solidFill>
                  <a:srgbClr val="1A2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Fixed envelope</a:t>
            </a:r>
            <a:r>
              <a:rPr lang="en-CA" sz="2000" dirty="0">
                <a:solidFill>
                  <a:srgbClr val="1A2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no dedicated capacity-building funds</a:t>
            </a:r>
          </a:p>
          <a:p>
            <a:r>
              <a:rPr lang="en-CA" sz="2000" b="1" dirty="0">
                <a:solidFill>
                  <a:srgbClr val="1A2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Communities face trade-offs</a:t>
            </a:r>
            <a:r>
              <a:rPr lang="en-CA" sz="2000" dirty="0">
                <a:solidFill>
                  <a:srgbClr val="1A2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capacity investment at the cost of direct services to children</a:t>
            </a:r>
          </a:p>
        </p:txBody>
      </p:sp>
      <p:pic>
        <p:nvPicPr>
          <p:cNvPr id="43" name="Picture 11" descr="image.png">
            <a:extLst>
              <a:ext uri="{FF2B5EF4-FFF2-40B4-BE49-F238E27FC236}">
                <a16:creationId xmlns:a16="http://schemas.microsoft.com/office/drawing/2014/main" id="{AE23707B-228D-7411-1DD8-0AA89919434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3434" y="4008748"/>
            <a:ext cx="367605" cy="367605"/>
          </a:xfrm>
          <a:prstGeom prst="rect">
            <a:avLst/>
          </a:prstGeom>
        </p:spPr>
      </p:pic>
      <p:pic>
        <p:nvPicPr>
          <p:cNvPr id="45" name="Picture 11" descr="image.png">
            <a:extLst>
              <a:ext uri="{FF2B5EF4-FFF2-40B4-BE49-F238E27FC236}">
                <a16:creationId xmlns:a16="http://schemas.microsoft.com/office/drawing/2014/main" id="{28DA2B84-85A6-A679-9043-9624992BFAA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2800" y="4619633"/>
            <a:ext cx="367605" cy="367605"/>
          </a:xfrm>
          <a:prstGeom prst="rect">
            <a:avLst/>
          </a:prstGeom>
        </p:spPr>
      </p:pic>
      <p:pic>
        <p:nvPicPr>
          <p:cNvPr id="47" name="Picture 19" descr="image.png">
            <a:extLst>
              <a:ext uri="{FF2B5EF4-FFF2-40B4-BE49-F238E27FC236}">
                <a16:creationId xmlns:a16="http://schemas.microsoft.com/office/drawing/2014/main" id="{2354583D-599A-A27D-26D7-D736D1AF086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64178" y="4118560"/>
            <a:ext cx="352874" cy="352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9981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503583" y="2655242"/>
            <a:ext cx="5486400" cy="1179314"/>
          </a:xfrm>
          <a:prstGeom prst="roundRect">
            <a:avLst>
              <a:gd name="adj" fmla="val 3230"/>
            </a:avLst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0"/>
            <a:ext cx="12192000" cy="47625"/>
          </a:xfrm>
          <a:prstGeom prst="rect">
            <a:avLst/>
          </a:prstGeom>
          <a:solidFill>
            <a:srgbClr val="C17D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347870" y="1024681"/>
            <a:ext cx="11500998" cy="676746"/>
          </a:xfrm>
          <a:prstGeom prst="rect">
            <a:avLst/>
          </a:prstGeom>
          <a:solidFill>
            <a:srgbClr val="EDE8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54498" y="1024681"/>
            <a:ext cx="50800" cy="552450"/>
          </a:xfrm>
          <a:prstGeom prst="rect">
            <a:avLst/>
          </a:prstGeom>
          <a:solidFill>
            <a:srgbClr val="C17D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84200" y="1827953"/>
            <a:ext cx="5486400" cy="656500"/>
          </a:xfrm>
          <a:prstGeom prst="roundRect">
            <a:avLst>
              <a:gd name="adj" fmla="val 11764"/>
            </a:avLst>
          </a:prstGeom>
          <a:solidFill>
            <a:srgbClr val="1A4A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94901" y="1877603"/>
            <a:ext cx="539520" cy="539520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>
          <a:xfrm>
            <a:off x="533400" y="3910756"/>
            <a:ext cx="5486400" cy="874410"/>
          </a:xfrm>
          <a:prstGeom prst="roundRect">
            <a:avLst>
              <a:gd name="adj" fmla="val 3230"/>
            </a:avLst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6172200" y="1811365"/>
            <a:ext cx="5486400" cy="691413"/>
          </a:xfrm>
          <a:prstGeom prst="roundRect">
            <a:avLst>
              <a:gd name="adj" fmla="val 11764"/>
            </a:avLst>
          </a:prstGeom>
          <a:solidFill>
            <a:srgbClr val="1A2C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18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28562" y="1864581"/>
            <a:ext cx="586321" cy="586321"/>
          </a:xfrm>
          <a:prstGeom prst="rect">
            <a:avLst/>
          </a:prstGeom>
        </p:spPr>
      </p:pic>
      <p:sp>
        <p:nvSpPr>
          <p:cNvPr id="20" name="Rounded Rectangle 19"/>
          <p:cNvSpPr/>
          <p:nvPr/>
        </p:nvSpPr>
        <p:spPr>
          <a:xfrm>
            <a:off x="6172200" y="2655242"/>
            <a:ext cx="5486400" cy="701575"/>
          </a:xfrm>
          <a:prstGeom prst="roundRect">
            <a:avLst>
              <a:gd name="adj" fmla="val 5430"/>
            </a:avLst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6172200" y="3433018"/>
            <a:ext cx="5486400" cy="701575"/>
          </a:xfrm>
          <a:prstGeom prst="roundRect">
            <a:avLst>
              <a:gd name="adj" fmla="val 5430"/>
            </a:avLst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6172200" y="4210794"/>
            <a:ext cx="5486400" cy="701575"/>
          </a:xfrm>
          <a:prstGeom prst="roundRect">
            <a:avLst>
              <a:gd name="adj" fmla="val 5430"/>
            </a:avLst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68519" y="306940"/>
            <a:ext cx="6189195" cy="615553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4000" b="1" i="0" dirty="0">
                <a:solidFill>
                  <a:srgbClr val="1A2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Canada's Regional Model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31639" y="955077"/>
            <a:ext cx="11500999" cy="769437"/>
          </a:xfrm>
          <a:prstGeom prst="rect">
            <a:avLst/>
          </a:prstGeom>
          <a:noFill/>
        </p:spPr>
        <p:txBody>
          <a:bodyPr wrap="square" lIns="137156" tIns="76198" rIns="137156" bIns="76198">
            <a:spAutoFit/>
          </a:bodyPr>
          <a:lstStyle/>
          <a:p>
            <a:pPr algn="l"/>
            <a:r>
              <a:rPr lang="en-GB" sz="2000" i="1" dirty="0">
                <a:solidFill>
                  <a:srgbClr val="1A2C4E"/>
                </a:solidFill>
                <a:latin typeface="Aptos"/>
              </a:rPr>
              <a:t>Canada's model regionalizes </a:t>
            </a:r>
            <a:r>
              <a:rPr lang="en-GB" sz="2000" b="1" i="1" dirty="0">
                <a:solidFill>
                  <a:srgbClr val="1A2C4E"/>
                </a:solidFill>
                <a:latin typeface="Aptos"/>
              </a:rPr>
              <a:t>implementation</a:t>
            </a:r>
            <a:r>
              <a:rPr lang="en-GB" sz="2000" i="1" dirty="0">
                <a:solidFill>
                  <a:srgbClr val="1A2C4E"/>
                </a:solidFill>
                <a:latin typeface="Aptos"/>
              </a:rPr>
              <a:t> of a Canada-defined national framework — regions negotiate how to apply it, not whether the framework itself meets human rights standards.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509584" y="1972069"/>
            <a:ext cx="2750753" cy="36933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lang="en-CA" sz="2400" b="1" i="0" dirty="0">
                <a:solidFill>
                  <a:srgbClr val="F4F1E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 Negotiable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39129" y="2566020"/>
            <a:ext cx="5549853" cy="4001095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lang="en-GB" sz="2000" b="1" i="0" dirty="0">
                <a:solidFill>
                  <a:srgbClr val="1A2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Canada’s National Framework Is Applied</a:t>
            </a:r>
          </a:p>
          <a:p>
            <a:r>
              <a:rPr lang="en-GB" sz="200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Regional implementation arrangements within</a:t>
            </a:r>
          </a:p>
          <a:p>
            <a:r>
              <a:rPr lang="en-GB" sz="200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Canada's defined funding envelope and rules</a:t>
            </a:r>
          </a:p>
          <a:p>
            <a:endParaRPr lang="en-GB" sz="2000" b="1" dirty="0">
              <a:solidFill>
                <a:srgbClr val="2D37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b="1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Regional Secretariats</a:t>
            </a:r>
          </a:p>
          <a:p>
            <a:r>
              <a:rPr lang="en-GB" sz="200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Development of a regional secretariat</a:t>
            </a:r>
          </a:p>
          <a:p>
            <a:endParaRPr lang="en-GB" sz="2000" b="1" dirty="0">
              <a:solidFill>
                <a:srgbClr val="2D37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b="1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Regional Governance Structures</a:t>
            </a:r>
            <a:endParaRPr lang="en-GB" sz="2000" dirty="0">
              <a:solidFill>
                <a:srgbClr val="2D37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inform </a:t>
            </a:r>
            <a:r>
              <a:rPr lang="en-GB" sz="2000" b="1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recommendations</a:t>
            </a:r>
            <a:r>
              <a:rPr lang="en-GB" sz="200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Canada</a:t>
            </a:r>
          </a:p>
          <a:p>
            <a:endParaRPr lang="en-GB" sz="2000" b="1" dirty="0">
              <a:solidFill>
                <a:srgbClr val="2D37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b="1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Regional Program Assessments</a:t>
            </a:r>
          </a:p>
          <a:p>
            <a:r>
              <a:rPr lang="en-GB" sz="200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inform </a:t>
            </a:r>
            <a:r>
              <a:rPr lang="en-GB" sz="2000" b="1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recommendations</a:t>
            </a:r>
            <a:r>
              <a:rPr lang="en-GB" sz="200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Canada</a:t>
            </a:r>
          </a:p>
          <a:p>
            <a:endParaRPr sz="2000" i="0" dirty="0">
              <a:solidFill>
                <a:srgbClr val="1A2C4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7238818" y="1984779"/>
            <a:ext cx="3484928" cy="36933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2400" b="1" i="0" dirty="0">
                <a:solidFill>
                  <a:srgbClr val="F4F1E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 NOT Negotiable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6373707" y="2890457"/>
            <a:ext cx="5605637" cy="51988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>
              <a:lnSpc>
                <a:spcPts val="2000"/>
              </a:lnSpc>
            </a:pPr>
            <a:r>
              <a:rPr sz="2000" b="0" i="0" dirty="0">
                <a:solidFill>
                  <a:srgbClr val="2D3748"/>
                </a:solidFill>
                <a:latin typeface="Aptos"/>
              </a:rPr>
              <a:t>Set by Canada — regions cannot negotiate funding </a:t>
            </a:r>
            <a:endParaRPr lang="en-CA" sz="2000" b="0" i="0" dirty="0">
              <a:solidFill>
                <a:srgbClr val="2D3748"/>
              </a:solidFill>
              <a:latin typeface="Aptos"/>
            </a:endParaRPr>
          </a:p>
          <a:p>
            <a:pPr algn="l">
              <a:lnSpc>
                <a:spcPts val="2000"/>
              </a:lnSpc>
            </a:pPr>
            <a:r>
              <a:rPr sz="2000" b="0" i="0" dirty="0">
                <a:solidFill>
                  <a:srgbClr val="2D3748"/>
                </a:solidFill>
                <a:latin typeface="Aptos"/>
              </a:rPr>
              <a:t>levels or formula methodology</a:t>
            </a:r>
            <a:endParaRPr sz="2000" b="0" i="0" dirty="0">
              <a:solidFill>
                <a:srgbClr val="1A4A6E"/>
              </a:solidFill>
              <a:latin typeface="Aptos"/>
              <a:hlinkClick r:id="rId4" tooltip="April 23 Loving Justice and Canada's Plan 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303457" y="2596096"/>
            <a:ext cx="4323428" cy="30777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2000" b="1" i="0" dirty="0">
                <a:solidFill>
                  <a:srgbClr val="1A2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Core Funding Amounts &amp; Formulas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6393292" y="3817321"/>
            <a:ext cx="5145747" cy="51296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ts val="2000"/>
              </a:lnSpc>
            </a:pPr>
            <a:r>
              <a:rPr sz="2000"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Canada controls design — regions implement within Canada's defined national framework</a:t>
            </a:r>
            <a:endParaRPr sz="2000" b="0" i="0" dirty="0">
              <a:solidFill>
                <a:srgbClr val="1A4A6E"/>
              </a:solidFill>
              <a:latin typeface="Arial" panose="020B0604020202020204" pitchFamily="34" charset="0"/>
              <a:cs typeface="Arial" panose="020B0604020202020204" pitchFamily="34" charset="0"/>
              <a:hlinkClick r:id="rId4" tooltip="April 23 Loving Justice and Canada's Plan 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6288619" y="3505339"/>
            <a:ext cx="2938433" cy="30777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2000" b="1" i="0" dirty="0">
                <a:solidFill>
                  <a:srgbClr val="1A2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Framework Architecture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6447597" y="4722590"/>
            <a:ext cx="4760594" cy="7763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ts val="2000"/>
              </a:lnSpc>
            </a:pPr>
            <a:r>
              <a:rPr sz="2000"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no agreement by Sept. 30, 2026, Canada imposes National Framework on April 1, 2027</a:t>
            </a:r>
            <a:endParaRPr sz="2000" b="0" i="0" dirty="0">
              <a:solidFill>
                <a:srgbClr val="1A4A6E"/>
              </a:solidFill>
              <a:latin typeface="Arial" panose="020B0604020202020204" pitchFamily="34" charset="0"/>
              <a:cs typeface="Arial" panose="020B0604020202020204" pitchFamily="34" charset="0"/>
              <a:hlinkClick r:id="rId4" tooltip="April 23 Loving Justice and Canada's Plan 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6288619" y="4416571"/>
            <a:ext cx="3613297" cy="30777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2000" b="1" i="0" dirty="0">
                <a:solidFill>
                  <a:srgbClr val="1A2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Canada's Authority to Impose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533386" y="6476837"/>
            <a:ext cx="4627870" cy="123111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800" b="0" i="0">
                <a:solidFill>
                  <a:srgbClr val="525D6A"/>
                </a:solidFill>
                <a:latin typeface="Aptos"/>
              </a:rPr>
              <a:t>AFN Annual General Assembly — July 2026 | Long-Term Reform of First Nations Child and Family Services</a:t>
            </a:r>
          </a:p>
        </p:txBody>
      </p:sp>
    </p:spTree>
    <p:extLst>
      <p:ext uri="{BB962C8B-B14F-4D97-AF65-F5344CB8AC3E}">
        <p14:creationId xmlns:p14="http://schemas.microsoft.com/office/powerpoint/2010/main" val="16241096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rd Left"/>
          <p:cNvSpPr/>
          <p:nvPr/>
        </p:nvSpPr>
        <p:spPr>
          <a:xfrm>
            <a:off x="533400" y="1600200"/>
            <a:ext cx="5379720" cy="4739800"/>
          </a:xfrm>
          <a:prstGeom prst="roundRect">
            <a:avLst>
              <a:gd name="adj" fmla="val 800"/>
            </a:avLst>
          </a:prstGeom>
          <a:solidFill>
            <a:srgbClr val="F4F7FA"/>
          </a:solidFill>
          <a:ln w="12700">
            <a:solidFill>
              <a:srgbClr val="D5DEE6"/>
            </a:solidFill>
          </a:ln>
          <a:effectLst/>
        </p:spPr>
        <p:txBody>
          <a:bodyPr rtlCol="0" anchor="ctr"/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rd Right"/>
          <p:cNvSpPr/>
          <p:nvPr/>
        </p:nvSpPr>
        <p:spPr>
          <a:xfrm>
            <a:off x="6278880" y="1600200"/>
            <a:ext cx="5379720" cy="4739800"/>
          </a:xfrm>
          <a:prstGeom prst="roundRect">
            <a:avLst>
              <a:gd name="adj" fmla="val 800"/>
            </a:avLst>
          </a:prstGeom>
          <a:solidFill>
            <a:srgbClr val="F4F7FA"/>
          </a:solidFill>
          <a:ln w="12700">
            <a:solidFill>
              <a:srgbClr val="D5DEE6"/>
            </a:solidFill>
          </a:ln>
          <a:effectLst/>
        </p:spPr>
        <p:txBody>
          <a:bodyPr rtlCol="0" anchor="ctr"/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Header Band Left"/>
          <p:cNvSpPr/>
          <p:nvPr/>
        </p:nvSpPr>
        <p:spPr>
          <a:xfrm>
            <a:off x="533400" y="1600200"/>
            <a:ext cx="5379720" cy="620000"/>
          </a:xfrm>
          <a:prstGeom prst="roundRect">
            <a:avLst>
              <a:gd name="adj" fmla="val 6000"/>
            </a:avLst>
          </a:prstGeom>
          <a:solidFill>
            <a:srgbClr val="1A4A6E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Header Band Right"/>
          <p:cNvSpPr/>
          <p:nvPr/>
        </p:nvSpPr>
        <p:spPr>
          <a:xfrm>
            <a:off x="6278880" y="1600200"/>
            <a:ext cx="5379720" cy="620000"/>
          </a:xfrm>
          <a:prstGeom prst="roundRect">
            <a:avLst>
              <a:gd name="adj" fmla="val 6000"/>
            </a:avLst>
          </a:prstGeom>
          <a:solidFill>
            <a:srgbClr val="1A4A6E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71455" y="386282"/>
            <a:ext cx="7926850" cy="615553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4000" b="1" i="0" dirty="0">
                <a:solidFill>
                  <a:srgbClr val="1A2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Loving Justice's Regional Model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71455" y="1093923"/>
            <a:ext cx="10930289" cy="307777"/>
          </a:xfrm>
          <a:prstGeom prst="rect">
            <a:avLst/>
          </a:prstGeom>
          <a:noFill/>
        </p:spPr>
        <p:txBody>
          <a:bodyPr wrap="square" lIns="121916" tIns="0" rIns="0" bIns="0">
            <a:spAutoFit/>
          </a:bodyPr>
          <a:lstStyle/>
          <a:p>
            <a:pPr algn="l"/>
            <a:r>
              <a:rPr lang="en-GB" sz="2000" i="1" dirty="0">
                <a:solidFill>
                  <a:srgbClr val="1A2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Loving Justice sets a non-negotiable rights floor.</a:t>
            </a:r>
            <a:endParaRPr sz="2000" i="1" dirty="0">
              <a:solidFill>
                <a:srgbClr val="1A2C4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Header Text Left"/>
          <p:cNvSpPr txBox="1"/>
          <p:nvPr/>
        </p:nvSpPr>
        <p:spPr>
          <a:xfrm>
            <a:off x="533400" y="1710200"/>
            <a:ext cx="5379720" cy="40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ctr"/>
            <a:r>
              <a:rPr sz="24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 Negotiable</a:t>
            </a:r>
            <a:r>
              <a:rPr lang="en-CA" sz="2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6" name="Header Text Right"/>
          <p:cNvSpPr txBox="1"/>
          <p:nvPr/>
        </p:nvSpPr>
        <p:spPr>
          <a:xfrm>
            <a:off x="6278880" y="1710200"/>
            <a:ext cx="5379720" cy="40000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algn="ctr"/>
            <a:r>
              <a:rPr sz="24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 Non-Negotiable</a:t>
            </a:r>
            <a:r>
              <a:rPr lang="en-CA" sz="2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33386" y="6476837"/>
            <a:ext cx="4672788" cy="15239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863" b="0" i="0">
                <a:solidFill>
                  <a:srgbClr val="686F79"/>
                </a:solidFill>
                <a:latin typeface="Aptos"/>
              </a:rPr>
              <a:t>Long-Term Reform of First Nations Child and Family Services — AFN Plenary, July 16, 2026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536123" y="6486362"/>
            <a:ext cx="122184" cy="13334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809" b="0" i="0">
                <a:solidFill>
                  <a:srgbClr val="686F79"/>
                </a:solidFill>
                <a:latin typeface="Aptos"/>
              </a:rPr>
              <a:t>15</a:t>
            </a:r>
          </a:p>
        </p:txBody>
      </p:sp>
      <p:sp>
        <p:nvSpPr>
          <p:cNvPr id="20" name="Body Left"/>
          <p:cNvSpPr txBox="1"/>
          <p:nvPr/>
        </p:nvSpPr>
        <p:spPr>
          <a:xfrm>
            <a:off x="762000" y="2400000"/>
            <a:ext cx="4922520" cy="3820000"/>
          </a:xfrm>
          <a:prstGeom prst="rect">
            <a:avLst/>
          </a:prstGeom>
          <a:noFill/>
        </p:spPr>
        <p:txBody>
          <a:bodyPr wrap="square" lIns="0" tIns="0" rIns="0" bIns="0"/>
          <a:lstStyle/>
          <a:p>
            <a:pPr marL="266700" indent="-266700" algn="l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Clr>
                <a:srgbClr val="905E2D"/>
              </a:buClr>
              <a:buSzPct val="99999"/>
              <a:buFont typeface="Aptos" charset="0"/>
              <a:buChar char="●"/>
            </a:pPr>
            <a:r>
              <a:rPr sz="2000"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Regional variations to address geography, culture, capacity, and service models</a:t>
            </a:r>
            <a:endParaRPr lang="en-CA" sz="2000" b="0" i="0" dirty="0">
              <a:solidFill>
                <a:srgbClr val="2D37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6700" indent="-266700" algn="l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Clr>
                <a:srgbClr val="905E2D"/>
              </a:buClr>
              <a:buSzPct val="99999"/>
              <a:buFont typeface="Aptos" charset="0"/>
              <a:buChar char="●"/>
            </a:pPr>
            <a:r>
              <a:rPr sz="2000"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Strengthening funding — variations may </a:t>
            </a:r>
            <a:r>
              <a:rPr sz="2000" b="1" i="0" dirty="0">
                <a:solidFill>
                  <a:srgbClr val="1A2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 or adapt</a:t>
            </a:r>
            <a:r>
              <a:rPr sz="2000"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funding above</a:t>
            </a:r>
            <a:r>
              <a:rPr lang="en-CA" sz="2000"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minimum</a:t>
            </a:r>
            <a:r>
              <a:rPr sz="2000"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national standards</a:t>
            </a:r>
            <a:endParaRPr lang="en-CA" sz="2000" b="0" i="0" dirty="0">
              <a:solidFill>
                <a:srgbClr val="2D37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6700" indent="-266700" algn="l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905E2D"/>
              </a:buClr>
              <a:buSzPct val="99999"/>
              <a:buFont typeface="Aptos" charset="0"/>
              <a:buChar char="●"/>
            </a:pPr>
            <a:r>
              <a:rPr sz="2000"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 Nations regional governance structures, technical secretariats, and oversight arrangements</a:t>
            </a:r>
            <a:endParaRPr lang="en-CA" sz="2000" b="0" i="0" dirty="0">
              <a:solidFill>
                <a:srgbClr val="2D37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Body Right"/>
          <p:cNvSpPr txBox="1"/>
          <p:nvPr/>
        </p:nvSpPr>
        <p:spPr>
          <a:xfrm>
            <a:off x="6507480" y="2400000"/>
            <a:ext cx="4922520" cy="3820000"/>
          </a:xfrm>
          <a:prstGeom prst="rect">
            <a:avLst/>
          </a:prstGeom>
          <a:noFill/>
        </p:spPr>
        <p:txBody>
          <a:bodyPr wrap="square" lIns="0" tIns="0" rIns="0" bIns="0"/>
          <a:lstStyle/>
          <a:p>
            <a:pPr marL="266700" indent="-266700" algn="l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Clr>
                <a:srgbClr val="905E2D"/>
              </a:buClr>
              <a:buSzPct val="99999"/>
              <a:buFont typeface="Aptos" charset="0"/>
              <a:buChar char="●"/>
            </a:pPr>
            <a:r>
              <a:rPr sz="2000" b="1" i="0" dirty="0">
                <a:solidFill>
                  <a:srgbClr val="1A2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rights floor:</a:t>
            </a:r>
            <a:r>
              <a:rPr sz="2000"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human rights, substantive equality, and minimum standards cannot be reduced</a:t>
            </a:r>
            <a:endParaRPr lang="en-CA" sz="2000" b="0" i="0">
              <a:solidFill>
                <a:srgbClr val="2D37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6700" indent="-266700" algn="l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Clr>
                <a:srgbClr val="905E2D"/>
              </a:buClr>
              <a:buSzPct val="99999"/>
              <a:buFont typeface="Aptos" charset="0"/>
              <a:buChar char="●"/>
            </a:pPr>
            <a:r>
              <a:rPr sz="2000" b="1" i="0" dirty="0">
                <a:solidFill>
                  <a:srgbClr val="1A2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Funding minimum:</a:t>
            </a:r>
            <a:r>
              <a:rPr sz="2000"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the reformed approach cannot be reduced below national minimums</a:t>
            </a:r>
            <a:endParaRPr lang="en-CA" sz="2000" b="0" i="0">
              <a:solidFill>
                <a:srgbClr val="2D37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6700" indent="-266700" algn="l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Clr>
                <a:srgbClr val="905E2D"/>
              </a:buClr>
              <a:buSzPct val="99999"/>
              <a:buFont typeface="Aptos" charset="0"/>
              <a:buChar char="●"/>
            </a:pPr>
            <a:r>
              <a:rPr sz="2000" b="1" i="0" dirty="0">
                <a:solidFill>
                  <a:srgbClr val="1A2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Accountability:</a:t>
            </a:r>
            <a:r>
              <a:rPr sz="2000"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continued CHRT jurisdiction; multi-layered First Nations mechanisms to hold Canada accountable</a:t>
            </a:r>
            <a:endParaRPr lang="en-CA" sz="2000" b="0" i="0">
              <a:solidFill>
                <a:srgbClr val="2D37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6700" indent="-266700" algn="l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905E2D"/>
              </a:buClr>
              <a:buSzPct val="99999"/>
              <a:buFont typeface="Aptos" charset="0"/>
              <a:buChar char="●"/>
            </a:pPr>
            <a:r>
              <a:rPr sz="2000" b="1" i="0" dirty="0">
                <a:solidFill>
                  <a:srgbClr val="1A2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Governance:</a:t>
            </a:r>
            <a:r>
              <a:rPr sz="2000"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First Nations-led oversight</a:t>
            </a:r>
            <a:r>
              <a:rPr lang="en-CA" sz="2000" b="0" i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nationally and regionally</a:t>
            </a:r>
          </a:p>
        </p:txBody>
      </p:sp>
    </p:spTree>
    <p:extLst>
      <p:ext uri="{BB962C8B-B14F-4D97-AF65-F5344CB8AC3E}">
        <p14:creationId xmlns:p14="http://schemas.microsoft.com/office/powerpoint/2010/main" val="14075337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2286000"/>
          </a:xfrm>
          <a:prstGeom prst="rect">
            <a:avLst/>
          </a:prstGeom>
          <a:solidFill>
            <a:srgbClr val="1A2C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2286000"/>
            <a:ext cx="12192000" cy="25400"/>
          </a:xfrm>
          <a:prstGeom prst="rect">
            <a:avLst/>
          </a:prstGeom>
          <a:solidFill>
            <a:srgbClr val="C17D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ounded Rectangle 3"/>
          <p:cNvSpPr/>
          <p:nvPr/>
        </p:nvSpPr>
        <p:spPr>
          <a:xfrm>
            <a:off x="533400" y="2438400"/>
            <a:ext cx="4826000" cy="1494364"/>
          </a:xfrm>
          <a:prstGeom prst="roundRect">
            <a:avLst>
              <a:gd name="adj" fmla="val 3873"/>
            </a:avLst>
          </a:prstGeom>
          <a:solidFill>
            <a:srgbClr val="EDE8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540713" y="2525955"/>
            <a:ext cx="50800" cy="1168400"/>
          </a:xfrm>
          <a:prstGeom prst="rect">
            <a:avLst/>
          </a:prstGeom>
          <a:solidFill>
            <a:srgbClr val="C17D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540713" y="4659100"/>
            <a:ext cx="202223" cy="177790"/>
          </a:xfrm>
          <a:prstGeom prst="ellipse">
            <a:avLst/>
          </a:prstGeom>
          <a:solidFill>
            <a:srgbClr val="4A7FA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48038" y="5317107"/>
            <a:ext cx="202223" cy="177790"/>
          </a:xfrm>
          <a:prstGeom prst="ellipse">
            <a:avLst/>
          </a:prstGeom>
          <a:solidFill>
            <a:srgbClr val="4A7FA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531904" y="6031682"/>
            <a:ext cx="202223" cy="177790"/>
          </a:xfrm>
          <a:prstGeom prst="ellipse">
            <a:avLst/>
          </a:prstGeom>
          <a:solidFill>
            <a:srgbClr val="4A7FA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5867392" y="2768600"/>
            <a:ext cx="6019800" cy="711200"/>
          </a:xfrm>
          <a:prstGeom prst="roundRect">
            <a:avLst>
              <a:gd name="adj" fmla="val 8773"/>
            </a:avLst>
          </a:prstGeom>
          <a:solidFill>
            <a:srgbClr val="EDE8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Oval 12"/>
          <p:cNvSpPr/>
          <p:nvPr/>
        </p:nvSpPr>
        <p:spPr>
          <a:xfrm>
            <a:off x="5994392" y="2984500"/>
            <a:ext cx="266700" cy="266700"/>
          </a:xfrm>
          <a:prstGeom prst="ellipse">
            <a:avLst/>
          </a:prstGeom>
          <a:solidFill>
            <a:srgbClr val="1A2C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3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072179" y="3073400"/>
            <a:ext cx="111125" cy="88900"/>
          </a:xfrm>
          <a:prstGeom prst="rect">
            <a:avLst/>
          </a:prstGeom>
        </p:spPr>
      </p:pic>
      <p:sp>
        <p:nvSpPr>
          <p:cNvPr id="15" name="Rounded Rectangle 14"/>
          <p:cNvSpPr/>
          <p:nvPr/>
        </p:nvSpPr>
        <p:spPr>
          <a:xfrm>
            <a:off x="5867392" y="3683000"/>
            <a:ext cx="6019800" cy="799448"/>
          </a:xfrm>
          <a:prstGeom prst="roundRect">
            <a:avLst>
              <a:gd name="adj" fmla="val 6759"/>
            </a:avLst>
          </a:prstGeom>
          <a:solidFill>
            <a:srgbClr val="EDE8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Oval 15"/>
          <p:cNvSpPr/>
          <p:nvPr/>
        </p:nvSpPr>
        <p:spPr>
          <a:xfrm>
            <a:off x="5994392" y="3898900"/>
            <a:ext cx="266700" cy="266700"/>
          </a:xfrm>
          <a:prstGeom prst="ellipse">
            <a:avLst/>
          </a:prstGeom>
          <a:solidFill>
            <a:srgbClr val="1A2C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16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83292" y="3987800"/>
            <a:ext cx="88900" cy="88900"/>
          </a:xfrm>
          <a:prstGeom prst="rect">
            <a:avLst/>
          </a:prstGeom>
        </p:spPr>
      </p:pic>
      <p:sp>
        <p:nvSpPr>
          <p:cNvPr id="18" name="Rounded Rectangle 17"/>
          <p:cNvSpPr/>
          <p:nvPr/>
        </p:nvSpPr>
        <p:spPr>
          <a:xfrm>
            <a:off x="5867392" y="4597400"/>
            <a:ext cx="6019800" cy="711200"/>
          </a:xfrm>
          <a:prstGeom prst="roundRect">
            <a:avLst>
              <a:gd name="adj" fmla="val 8773"/>
            </a:avLst>
          </a:prstGeom>
          <a:solidFill>
            <a:srgbClr val="EDE8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Oval 18"/>
          <p:cNvSpPr/>
          <p:nvPr/>
        </p:nvSpPr>
        <p:spPr>
          <a:xfrm>
            <a:off x="5994392" y="4813300"/>
            <a:ext cx="266700" cy="266700"/>
          </a:xfrm>
          <a:prstGeom prst="ellipse">
            <a:avLst/>
          </a:prstGeom>
          <a:solidFill>
            <a:srgbClr val="1A2C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Picture 19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72179" y="4902200"/>
            <a:ext cx="111125" cy="88900"/>
          </a:xfrm>
          <a:prstGeom prst="rect">
            <a:avLst/>
          </a:prstGeom>
        </p:spPr>
      </p:pic>
      <p:sp>
        <p:nvSpPr>
          <p:cNvPr id="21" name="Rounded Rectangle 20"/>
          <p:cNvSpPr/>
          <p:nvPr/>
        </p:nvSpPr>
        <p:spPr>
          <a:xfrm>
            <a:off x="5867392" y="5511800"/>
            <a:ext cx="6019800" cy="711200"/>
          </a:xfrm>
          <a:prstGeom prst="roundRect">
            <a:avLst>
              <a:gd name="adj" fmla="val 6759"/>
            </a:avLst>
          </a:prstGeom>
          <a:solidFill>
            <a:srgbClr val="EDE8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Oval 21"/>
          <p:cNvSpPr/>
          <p:nvPr/>
        </p:nvSpPr>
        <p:spPr>
          <a:xfrm>
            <a:off x="5994392" y="5727700"/>
            <a:ext cx="266700" cy="266700"/>
          </a:xfrm>
          <a:prstGeom prst="ellipse">
            <a:avLst/>
          </a:prstGeom>
          <a:solidFill>
            <a:srgbClr val="1A2C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Picture 22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72179" y="5816600"/>
            <a:ext cx="111125" cy="8890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533400" y="127000"/>
            <a:ext cx="5080000" cy="2286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400" b="1" i="0">
                <a:solidFill>
                  <a:srgbClr val="E8A84A"/>
                </a:solidFill>
                <a:latin typeface="Aptos"/>
              </a:rPr>
              <a:t>Draft Resolution 12/2026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33400" y="355600"/>
            <a:ext cx="11506200" cy="123110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en-GB" sz="4000" b="1" i="0" dirty="0">
                <a:solidFill>
                  <a:srgbClr val="F4F1E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Clarity, Accuracy, and Respect for First Nations in Long-Term Reform Communications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33400" y="1600200"/>
            <a:ext cx="11176000" cy="61555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ts val="2400"/>
              </a:lnSpc>
            </a:pPr>
            <a:r>
              <a:rPr sz="2000" b="0" i="0" dirty="0">
                <a:solidFill>
                  <a:srgbClr val="E8C882"/>
                </a:solidFill>
                <a:latin typeface="Aptos"/>
              </a:rPr>
              <a:t>Canada must not misrepresent the status of negotiations or this Assembly's positions — this Resolution protects the integrity of collective decision-making.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23900" y="2373868"/>
            <a:ext cx="1107932" cy="36933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2400" b="1" i="0" dirty="0">
                <a:solidFill>
                  <a:srgbClr val="90592D"/>
                </a:solidFill>
                <a:latin typeface="Aptos"/>
              </a:rPr>
              <a:t>Context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23900" y="2768600"/>
            <a:ext cx="4686300" cy="103284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ts val="2000"/>
              </a:lnSpc>
            </a:pPr>
            <a:r>
              <a:rPr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Canada is negotiating regional agreements and communicating its plan's status to First Nations — in some cases before Tribunal approval. </a:t>
            </a:r>
            <a:r>
              <a:rPr b="0" i="0" dirty="0">
                <a:solidFill>
                  <a:srgbClr val="2A5A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0" i="0" dirty="0">
                <a:solidFill>
                  <a:srgbClr val="2A5A7A"/>
                </a:solidFill>
                <a:latin typeface="Arial" panose="020B0604020202020204" pitchFamily="34" charset="0"/>
                <a:cs typeface="Arial" panose="020B0604020202020204" pitchFamily="34" charset="0"/>
                <a:hlinkClick r:id="rId6" tooltip="22026 Jul 2 Long-Term Reform of FNCFS - long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[1]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07024" y="4069576"/>
            <a:ext cx="5560368" cy="30777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lang="en-GB" sz="2000" b="1" i="0" dirty="0">
                <a:solidFill>
                  <a:srgbClr val="606F84"/>
                </a:solidFill>
                <a:latin typeface="Aptos"/>
              </a:rPr>
              <a:t>Current Status of Both Plans Before the Tribunal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50898" y="4543405"/>
            <a:ext cx="4318000" cy="495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ts val="2000"/>
              </a:lnSpc>
            </a:pPr>
            <a:r>
              <a:rPr sz="1600"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Loving Justice is before the Tribunal —</a:t>
            </a:r>
            <a:r>
              <a:rPr sz="1600" b="1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 plan has been approved</a:t>
            </a:r>
            <a:r>
              <a:rPr sz="1600" b="0" i="0" dirty="0">
                <a:solidFill>
                  <a:srgbClr val="2A5A7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1600" b="0" i="0" dirty="0">
              <a:solidFill>
                <a:srgbClr val="2A5A7A"/>
              </a:solidFill>
              <a:latin typeface="Arial" panose="020B0604020202020204" pitchFamily="34" charset="0"/>
              <a:cs typeface="Arial" panose="020B0604020202020204" pitchFamily="34" charset="0"/>
              <a:hlinkClick r:id="rId6" tooltip="22026 Jul 2 Long-Term Reform of FNCFS - long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838199" y="5200103"/>
            <a:ext cx="4635501" cy="495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ts val="2000"/>
              </a:lnSpc>
            </a:pPr>
            <a:r>
              <a:rPr sz="1600"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Canada's National Plan is before the Tribunal —</a:t>
            </a:r>
            <a:r>
              <a:rPr sz="1600" b="1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 plan has been approved</a:t>
            </a:r>
            <a:endParaRPr sz="1600" b="1" i="0" dirty="0">
              <a:solidFill>
                <a:srgbClr val="2A5A7A"/>
              </a:solidFill>
              <a:latin typeface="Arial" panose="020B0604020202020204" pitchFamily="34" charset="0"/>
              <a:cs typeface="Arial" panose="020B0604020202020204" pitchFamily="34" charset="0"/>
              <a:hlinkClick r:id="rId6" tooltip="22026 Jul 2 Long-Term Reform of FNCFS - long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850898" y="5929923"/>
            <a:ext cx="4318000" cy="2390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ts val="2000"/>
              </a:lnSpc>
            </a:pPr>
            <a:r>
              <a:rPr sz="1600"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Tribunal jurisdiction remains</a:t>
            </a:r>
            <a:r>
              <a:rPr sz="1600" b="1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fully in force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867392" y="2438400"/>
            <a:ext cx="4794005" cy="36933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2400" b="1" i="0" dirty="0">
                <a:solidFill>
                  <a:srgbClr val="98622F"/>
                </a:solidFill>
                <a:latin typeface="Aptos"/>
              </a:rPr>
              <a:t>Resolution 1</a:t>
            </a:r>
            <a:r>
              <a:rPr lang="en-CA" sz="2400" b="1" dirty="0">
                <a:solidFill>
                  <a:srgbClr val="98622F"/>
                </a:solidFill>
                <a:latin typeface="Aptos"/>
              </a:rPr>
              <a:t>2</a:t>
            </a:r>
            <a:r>
              <a:rPr sz="2400" b="1" i="0" dirty="0">
                <a:solidFill>
                  <a:srgbClr val="98622F"/>
                </a:solidFill>
                <a:latin typeface="Aptos"/>
              </a:rPr>
              <a:t> Calls on Canada To:</a:t>
            </a:r>
            <a:endParaRPr b="0" i="0" dirty="0">
              <a:solidFill>
                <a:srgbClr val="2A5A7A"/>
              </a:solidFill>
              <a:latin typeface="Aptos"/>
              <a:hlinkClick r:id="rId6" tooltip="22026 Jul 2 Long-Term Reform of FNCFS - long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375392" y="2870200"/>
            <a:ext cx="5156200" cy="518602"/>
          </a:xfrm>
          <a:prstGeom prst="rect">
            <a:avLst/>
          </a:prstGeom>
          <a:noFill/>
        </p:spPr>
        <p:txBody>
          <a:bodyPr wrap="square" lIns="0" tIns="22859" rIns="0" bIns="0">
            <a:spAutoFit/>
          </a:bodyPr>
          <a:lstStyle/>
          <a:p>
            <a:pPr algn="l">
              <a:lnSpc>
                <a:spcPts val="2000"/>
              </a:lnSpc>
            </a:pPr>
            <a:r>
              <a:rPr sz="1600" b="1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Ensure free, prior, and informed consent</a:t>
            </a:r>
            <a:r>
              <a:rPr sz="1600"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all communications about long-term reform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337292" y="3706953"/>
            <a:ext cx="5156200" cy="799449"/>
          </a:xfrm>
          <a:prstGeom prst="rect">
            <a:avLst/>
          </a:prstGeom>
          <a:noFill/>
        </p:spPr>
        <p:txBody>
          <a:bodyPr wrap="square" lIns="0" tIns="22859" rIns="0" bIns="0">
            <a:spAutoFit/>
          </a:bodyPr>
          <a:lstStyle/>
          <a:p>
            <a:pPr algn="l">
              <a:lnSpc>
                <a:spcPts val="2000"/>
              </a:lnSpc>
            </a:pPr>
            <a:r>
              <a:rPr sz="1600" b="1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 represent regional agreements or plan negotiations as Tribunal-approved</a:t>
            </a:r>
            <a:r>
              <a:rPr sz="1600"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when no approval has been granted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375392" y="4699000"/>
            <a:ext cx="5156200" cy="536043"/>
          </a:xfrm>
          <a:prstGeom prst="rect">
            <a:avLst/>
          </a:prstGeom>
          <a:noFill/>
        </p:spPr>
        <p:txBody>
          <a:bodyPr wrap="square" lIns="0" tIns="22859" rIns="0" bIns="0">
            <a:spAutoFit/>
          </a:bodyPr>
          <a:lstStyle/>
          <a:p>
            <a:pPr algn="l">
              <a:lnSpc>
                <a:spcPts val="2000"/>
              </a:lnSpc>
            </a:pPr>
            <a:r>
              <a:rPr sz="1600" b="1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Respect the authority of Chiefs-in-Assembly</a:t>
            </a:r>
            <a:r>
              <a:rPr sz="1600"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set standards and positions collectively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375392" y="5613400"/>
            <a:ext cx="5156200" cy="518602"/>
          </a:xfrm>
          <a:prstGeom prst="rect">
            <a:avLst/>
          </a:prstGeom>
          <a:noFill/>
        </p:spPr>
        <p:txBody>
          <a:bodyPr wrap="square" lIns="0" tIns="22859" rIns="0" bIns="0">
            <a:spAutoFit/>
          </a:bodyPr>
          <a:lstStyle/>
          <a:p>
            <a:pPr algn="l">
              <a:lnSpc>
                <a:spcPts val="2000"/>
              </a:lnSpc>
            </a:pPr>
            <a:r>
              <a:rPr sz="1600" b="1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Accurately represent both plans</a:t>
            </a:r>
            <a:r>
              <a:rPr sz="1600"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Loving Justice and Canada's National Plan — as pending Tribunal decision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1764715" y="6669267"/>
            <a:ext cx="122184" cy="13334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809" b="0" i="0">
                <a:solidFill>
                  <a:srgbClr val="686F79"/>
                </a:solidFill>
                <a:latin typeface="Aptos"/>
              </a:rPr>
              <a:t>28</a:t>
            </a:r>
          </a:p>
        </p:txBody>
      </p:sp>
    </p:spTree>
    <p:extLst>
      <p:ext uri="{BB962C8B-B14F-4D97-AF65-F5344CB8AC3E}">
        <p14:creationId xmlns:p14="http://schemas.microsoft.com/office/powerpoint/2010/main" val="38687194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yebrow"/>
          <p:cNvSpPr txBox="1"/>
          <p:nvPr/>
        </p:nvSpPr>
        <p:spPr>
          <a:xfrm>
            <a:off x="533386" y="335152"/>
            <a:ext cx="3000000" cy="171445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992" b="1" i="0">
                <a:solidFill>
                  <a:srgbClr val="98622F"/>
                </a:solidFill>
                <a:latin typeface="Aptos"/>
              </a:rPr>
              <a:t>Summary — For Chiefs</a:t>
            </a:r>
          </a:p>
        </p:txBody>
      </p:sp>
      <p:sp>
        <p:nvSpPr>
          <p:cNvPr id="17" name="Title"/>
          <p:cNvSpPr txBox="1"/>
          <p:nvPr/>
        </p:nvSpPr>
        <p:spPr>
          <a:xfrm>
            <a:off x="533386" y="514188"/>
            <a:ext cx="8200000" cy="615553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4000" b="1" i="0">
                <a:solidFill>
                  <a:srgbClr val="1A2C4E"/>
                </a:solidFill>
                <a:latin typeface="Playfair Display"/>
              </a:rPr>
              <a:t>Two Plans, Side by Side</a:t>
            </a:r>
          </a:p>
        </p:txBody>
      </p:sp>
      <p:sp>
        <p:nvSpPr>
          <p:cNvPr id="2" name="Rule"/>
          <p:cNvSpPr/>
          <p:nvPr/>
        </p:nvSpPr>
        <p:spPr>
          <a:xfrm>
            <a:off x="533400" y="1239532"/>
            <a:ext cx="11125200" cy="9525"/>
          </a:xfrm>
          <a:prstGeom prst="rect">
            <a:avLst/>
          </a:prstGeom>
          <a:solidFill>
            <a:srgbClr val="C8BFB0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graphicFrame>
        <p:nvGraphicFramePr>
          <p:cNvPr id="10" name="Comparison Table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0056285"/>
              </p:ext>
            </p:extLst>
          </p:nvPr>
        </p:nvGraphicFramePr>
        <p:xfrm>
          <a:off x="533400" y="1360000"/>
          <a:ext cx="11125200" cy="3480000"/>
        </p:xfrm>
        <a:graphic>
          <a:graphicData uri="http://schemas.openxmlformats.org/drawingml/2006/table">
            <a:tbl>
              <a:tblPr firstRow="1"/>
              <a:tblGrid>
                <a:gridCol w="2725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0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0000">
                <a:tc>
                  <a:txBody>
                    <a:bodyPr/>
                    <a:lstStyle/>
                    <a:p>
                      <a:pPr algn="l"/>
                      <a:r>
                        <a:rPr sz="1050" b="1" i="0">
                          <a:solidFill>
                            <a:srgbClr val="686F79"/>
                          </a:solidFill>
                          <a:latin typeface="Aptos"/>
                        </a:rPr>
                        <a:t>Key issue</a:t>
                      </a:r>
                    </a:p>
                  </a:txBody>
                  <a:tcPr marL="137160" marR="137160" marT="36576" marB="36576" anchor="ctr">
                    <a:solidFill>
                      <a:srgbClr val="EDE8E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600" b="1" i="0">
                          <a:solidFill>
                            <a:srgbClr val="FFFFFF"/>
                          </a:solidFill>
                          <a:latin typeface="Aptos"/>
                        </a:rPr>
                        <a:t>Loving Justice  </a:t>
                      </a:r>
                      <a:r>
                        <a:rPr sz="1050" b="0" i="0">
                          <a:solidFill>
                            <a:srgbClr val="E8C882"/>
                          </a:solidFill>
                          <a:latin typeface="Aptos"/>
                        </a:rPr>
                        <a:t>First Nations-led</a:t>
                      </a:r>
                    </a:p>
                  </a:txBody>
                  <a:tcPr marL="137160" marR="137160" marT="36576" marB="36576" anchor="ctr">
                    <a:solidFill>
                      <a:srgbClr val="1A2C4E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600" b="1" i="0" dirty="0">
                          <a:solidFill>
                            <a:srgbClr val="FFFFFF"/>
                          </a:solidFill>
                          <a:latin typeface="Aptos"/>
                        </a:rPr>
                        <a:t>Canada’s National Plan  </a:t>
                      </a:r>
                      <a:r>
                        <a:rPr sz="1050" b="0" i="0" dirty="0">
                          <a:solidFill>
                            <a:srgbClr val="D8DDE2"/>
                          </a:solidFill>
                          <a:latin typeface="Aptos"/>
                        </a:rPr>
                        <a:t>Government-led</a:t>
                      </a:r>
                    </a:p>
                  </a:txBody>
                  <a:tcPr marL="137160" marR="137160" marT="36576" marB="36576" anchor="ctr">
                    <a:solidFill>
                      <a:srgbClr val="6B72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0000">
                <a:tc>
                  <a:txBody>
                    <a:bodyPr/>
                    <a:lstStyle/>
                    <a:p>
                      <a:pPr algn="l"/>
                      <a:r>
                        <a:rPr sz="1300" b="1" i="0">
                          <a:solidFill>
                            <a:srgbClr val="1A2C4E"/>
                          </a:solidFill>
                          <a:latin typeface="Aptos"/>
                        </a:rPr>
                        <a:t>Decision-making authority</a:t>
                      </a:r>
                    </a:p>
                  </a:txBody>
                  <a:tcPr marL="137160" marR="137160" marT="36576" marB="36576" anchor="ctr">
                    <a:solidFill>
                      <a:srgbClr val="EDE8E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200" b="0" i="0">
                          <a:solidFill>
                            <a:srgbClr val="2D3748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First Nations lead the decisions about children’s care and services.</a:t>
                      </a:r>
                    </a:p>
                  </a:txBody>
                  <a:tcPr marL="137160" marR="137160" marT="36576" marB="36576" anchor="ctr">
                    <a:solidFill>
                      <a:srgbClr val="F7F5F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2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Canada retains the final say over the key decisions.</a:t>
                      </a:r>
                    </a:p>
                  </a:txBody>
                  <a:tcPr marL="137160" marR="137160" marT="36576" marB="36576" anchor="ctr"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0000">
                <a:tc>
                  <a:txBody>
                    <a:bodyPr/>
                    <a:lstStyle/>
                    <a:p>
                      <a:pPr algn="l"/>
                      <a:r>
                        <a:rPr sz="1300" b="1" i="0">
                          <a:solidFill>
                            <a:srgbClr val="1A2C4E"/>
                          </a:solidFill>
                          <a:latin typeface="Aptos"/>
                        </a:rPr>
                        <a:t>Funding approach</a:t>
                      </a:r>
                    </a:p>
                  </a:txBody>
                  <a:tcPr marL="137160" marR="137160" marT="36576" marB="36576" anchor="ctr">
                    <a:solidFill>
                      <a:srgbClr val="EDE8E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200" b="0" i="0">
                          <a:solidFill>
                            <a:srgbClr val="2D3748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Funding follows real, changing needs — with actuals as a backstop.</a:t>
                      </a:r>
                    </a:p>
                  </a:txBody>
                  <a:tcPr marL="137160" marR="137160" marT="36576" marB="36576" anchor="ctr">
                    <a:solidFill>
                      <a:srgbClr val="F7F5F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CA" sz="12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Canada sets funding levels and terms; more funding must be requested from Canada, which can refuse.</a:t>
                      </a:r>
                    </a:p>
                  </a:txBody>
                  <a:tcPr marL="137160" marR="137160" marT="36576" marB="36576" anchor="ctr"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0000">
                <a:tc>
                  <a:txBody>
                    <a:bodyPr/>
                    <a:lstStyle/>
                    <a:p>
                      <a:pPr algn="l"/>
                      <a:r>
                        <a:rPr sz="1300" b="1" i="0">
                          <a:solidFill>
                            <a:srgbClr val="1A2C4E"/>
                          </a:solidFill>
                          <a:latin typeface="Aptos"/>
                        </a:rPr>
                        <a:t>Community capacity</a:t>
                      </a:r>
                    </a:p>
                  </a:txBody>
                  <a:tcPr marL="137160" marR="137160" marT="36576" marB="36576" anchor="ctr">
                    <a:solidFill>
                      <a:srgbClr val="EDE8E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200" b="0" i="0">
                          <a:solidFill>
                            <a:srgbClr val="2D3748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 dedicated fund builds community capacity to deliver care.</a:t>
                      </a:r>
                    </a:p>
                  </a:txBody>
                  <a:tcPr marL="137160" marR="137160" marT="36576" marB="36576" anchor="ctr">
                    <a:solidFill>
                      <a:srgbClr val="F7F5F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2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 capacity fund — capacity-building competes with direct services.</a:t>
                      </a:r>
                    </a:p>
                  </a:txBody>
                  <a:tcPr marL="137160" marR="137160" marT="36576" marB="36576" anchor="ctr"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0000">
                <a:tc>
                  <a:txBody>
                    <a:bodyPr/>
                    <a:lstStyle/>
                    <a:p>
                      <a:pPr algn="l"/>
                      <a:r>
                        <a:rPr sz="1300" b="1" i="0">
                          <a:solidFill>
                            <a:srgbClr val="1A2C4E"/>
                          </a:solidFill>
                          <a:latin typeface="Aptos"/>
                        </a:rPr>
                        <a:t>Durability of the commitment</a:t>
                      </a:r>
                    </a:p>
                  </a:txBody>
                  <a:tcPr marL="137160" marR="137160" marT="36576" marB="36576" anchor="ctr">
                    <a:solidFill>
                      <a:srgbClr val="EDE8E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200" b="0" i="0">
                          <a:solidFill>
                            <a:srgbClr val="2D3748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Permanent protection against discrimination, reviewed every 5 years.</a:t>
                      </a:r>
                    </a:p>
                  </a:txBody>
                  <a:tcPr marL="137160" marR="137160" marT="36576" marB="36576" anchor="ctr">
                    <a:solidFill>
                      <a:srgbClr val="F7F5F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200" b="0" i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 funding commitment ends in 2034; Canada controls the reform.</a:t>
                      </a:r>
                    </a:p>
                  </a:txBody>
                  <a:tcPr marL="137160" marR="137160" marT="36576" marB="36576" anchor="ctr"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0000">
                <a:tc>
                  <a:txBody>
                    <a:bodyPr/>
                    <a:lstStyle/>
                    <a:p>
                      <a:pPr algn="l"/>
                      <a:r>
                        <a:rPr sz="1300" b="1" i="0">
                          <a:solidFill>
                            <a:srgbClr val="1A2C4E"/>
                          </a:solidFill>
                          <a:latin typeface="Aptos"/>
                        </a:rPr>
                        <a:t>Oversight &amp; enforcement</a:t>
                      </a:r>
                    </a:p>
                  </a:txBody>
                  <a:tcPr marL="137160" marR="137160" marT="36576" marB="36576" anchor="ctr">
                    <a:solidFill>
                      <a:srgbClr val="EDE8E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200" b="0" i="0">
                          <a:solidFill>
                            <a:srgbClr val="2D3748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 Tribunal remains, with a litigation fund and protection from retaliation.</a:t>
                      </a:r>
                    </a:p>
                  </a:txBody>
                  <a:tcPr marL="137160" marR="137160" marT="36576" marB="36576" anchor="ctr">
                    <a:solidFill>
                      <a:srgbClr val="F7F5F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200" b="0" i="0" dirty="0">
                          <a:solidFill>
                            <a:srgbClr val="4A4A4A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Tribunal oversight ends; a Canada-selected body replaces it, with no litigation fund.</a:t>
                      </a:r>
                    </a:p>
                  </a:txBody>
                  <a:tcPr marL="137160" marR="137160" marT="36576" marB="36576" anchor="ctr"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Takeaway Band"/>
          <p:cNvSpPr/>
          <p:nvPr/>
        </p:nvSpPr>
        <p:spPr>
          <a:xfrm>
            <a:off x="533400" y="5010000"/>
            <a:ext cx="11125200" cy="1230000"/>
          </a:xfrm>
          <a:prstGeom prst="roundRect">
            <a:avLst>
              <a:gd name="adj" fmla="val 6467"/>
            </a:avLst>
          </a:prstGeom>
          <a:solidFill>
            <a:srgbClr val="1A2C4E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60" name="Takeaway Label"/>
          <p:cNvSpPr txBox="1"/>
          <p:nvPr/>
        </p:nvSpPr>
        <p:spPr>
          <a:xfrm>
            <a:off x="700962" y="5130000"/>
            <a:ext cx="4000000" cy="30777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2000" b="1" i="0">
                <a:solidFill>
                  <a:srgbClr val="E8C882"/>
                </a:solidFill>
                <a:latin typeface="Aptos"/>
              </a:rPr>
              <a:t>For a Child</a:t>
            </a:r>
          </a:p>
        </p:txBody>
      </p:sp>
      <p:sp>
        <p:nvSpPr>
          <p:cNvPr id="61" name="Takeaway Text"/>
          <p:cNvSpPr txBox="1"/>
          <p:nvPr/>
        </p:nvSpPr>
        <p:spPr>
          <a:xfrm>
            <a:off x="700962" y="5470000"/>
            <a:ext cx="10256676" cy="660000"/>
          </a:xfrm>
          <a:prstGeom prst="rect">
            <a:avLst/>
          </a:prstGeom>
          <a:noFill/>
        </p:spPr>
        <p:txBody>
          <a:bodyPr wrap="square" lIns="0" tIns="0" rIns="0" bIns="0"/>
          <a:lstStyle/>
          <a:p>
            <a:pPr algn="l">
              <a:lnSpc>
                <a:spcPts val="2000"/>
              </a:lnSpc>
            </a:pPr>
            <a:r>
              <a:rPr sz="1600" b="0" i="0">
                <a:solidFill>
                  <a:srgbClr val="F4F1E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a child, what matters is who holds the power to protect me — and whether it lasts. Loving Justice keeps decisions, funding, and enforcement in </a:t>
            </a:r>
            <a:r>
              <a:rPr sz="1600" b="1" i="0">
                <a:solidFill>
                  <a:srgbClr val="E8C8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 Nations hands, for good</a:t>
            </a:r>
            <a:r>
              <a:rPr sz="1600" b="0" i="0">
                <a:solidFill>
                  <a:srgbClr val="F4F1E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Canada’s plan keeps them in Ottawa’s</a:t>
            </a:r>
            <a:r>
              <a:rPr lang="en-CA" sz="1600" b="0" i="0">
                <a:solidFill>
                  <a:srgbClr val="F4F1E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hands</a:t>
            </a:r>
            <a:endParaRPr sz="1600" b="0" i="0">
              <a:solidFill>
                <a:srgbClr val="F4F1E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Footer"/>
          <p:cNvSpPr txBox="1"/>
          <p:nvPr/>
        </p:nvSpPr>
        <p:spPr>
          <a:xfrm>
            <a:off x="533386" y="6431148"/>
            <a:ext cx="6000000" cy="15239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863" b="0" i="0">
                <a:solidFill>
                  <a:srgbClr val="686F79"/>
                </a:solidFill>
                <a:latin typeface="Aptos"/>
              </a:rPr>
              <a:t>Long-Term Reform of First Nations Child and Family Services | AFN Plenary, July 16, 2026</a:t>
            </a:r>
          </a:p>
        </p:txBody>
      </p:sp>
    </p:spTree>
    <p:extLst>
      <p:ext uri="{BB962C8B-B14F-4D97-AF65-F5344CB8AC3E}">
        <p14:creationId xmlns:p14="http://schemas.microsoft.com/office/powerpoint/2010/main" val="15419788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E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578606" y="1100589"/>
            <a:ext cx="10998199" cy="620298"/>
          </a:xfrm>
          <a:prstGeom prst="rect">
            <a:avLst/>
          </a:prstGeom>
          <a:noFill/>
        </p:spPr>
        <p:txBody>
          <a:bodyPr wrap="square" lIns="152396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srgbClr val="C8D6E8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kumimoji="0" lang="en-CA" sz="2800" b="0" i="0" u="none" strike="noStrike" kern="1200" cap="none" spc="0" normalizeH="0" baseline="0" noProof="0" dirty="0">
                <a:ln>
                  <a:noFill/>
                </a:ln>
                <a:solidFill>
                  <a:srgbClr val="C8D6E8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 children are counting on us to stand for their rights and make sure that protection lasts for generations to come.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srgbClr val="C8D6E8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596000" y="6360000"/>
            <a:ext cx="9000000" cy="200000"/>
          </a:xfrm>
          <a:prstGeom prst="rect">
            <a:avLst/>
          </a:prstGeom>
          <a:noFill/>
        </p:spPr>
        <p:txBody>
          <a:bodyPr wrap="square" lIns="0" tIns="0" rIns="0" bIns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9" b="0" i="0" u="none" strike="noStrike" kern="1200" cap="none" spc="0" normalizeH="0" baseline="0" noProof="0">
                <a:ln>
                  <a:noFill/>
                </a:ln>
                <a:solidFill>
                  <a:srgbClr val="598AAD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RC Francis Verreault-Paul | Chief Pauline Frost | Cindy Blackstock, PhD</a:t>
            </a:r>
            <a:endParaRPr kumimoji="0" lang="en-CA" sz="809" b="0" i="0" u="none" strike="noStrike" kern="1200" cap="none" spc="0" normalizeH="0" baseline="0" noProof="0">
              <a:ln>
                <a:noFill/>
              </a:ln>
              <a:solidFill>
                <a:srgbClr val="598AAD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54809" y="2187162"/>
            <a:ext cx="10540022" cy="20518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ts val="2400"/>
              </a:lnSpc>
              <a:spcBef>
                <a:spcPts val="800"/>
              </a:spcBef>
              <a:spcAft>
                <a:spcPts val="0"/>
              </a:spcAft>
              <a:buClr>
                <a:srgbClr val="C17D3C"/>
              </a:buClr>
              <a:buSzPct val="70000"/>
              <a:buFont typeface="Aptos" charset="0"/>
              <a:buChar char="●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D6E2E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Two plans are before the Tribunal —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8C88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and neither has been approved.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D6E2E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This is the moment the floor gets set — or lowered. The Tribunal is listening to the Rights Holders; the Assembly's vote </a:t>
            </a:r>
            <a:r>
              <a:rPr lang="en-US" sz="2000" dirty="0">
                <a:solidFill>
                  <a:srgbClr val="D6E2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will shape the future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D6E2E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28600" marR="0" lvl="0" indent="-228600" algn="l" defTabSz="914400" rtl="0" eaLnBrk="1" fontAlgn="auto" latinLnBrk="0" hangingPunct="1">
              <a:lnSpc>
                <a:spcPts val="2400"/>
              </a:lnSpc>
              <a:spcBef>
                <a:spcPts val="800"/>
              </a:spcBef>
              <a:spcAft>
                <a:spcPts val="0"/>
              </a:spcAft>
              <a:buClr>
                <a:srgbClr val="C17D3C"/>
              </a:buClr>
              <a:buSzPct val="70000"/>
              <a:buFont typeface="Aptos" charset="0"/>
              <a:buChar char="●"/>
              <a:tabLst/>
              <a:defRPr/>
            </a:pP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D6E2E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kumimoji="0" lang="en-CA" sz="2000" b="0" i="0" u="none" strike="noStrike" kern="1200" cap="none" spc="0" normalizeH="0" baseline="0" noProof="0" dirty="0">
                <a:ln>
                  <a:noFill/>
                </a:ln>
                <a:solidFill>
                  <a:srgbClr val="D6E2E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choice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D6E2E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before this Assembly: </a:t>
            </a:r>
            <a:r>
              <a:rPr kumimoji="0" lang="en-CA" sz="2000" b="1" i="0" u="none" strike="noStrike" kern="1200" cap="none" spc="0" normalizeH="0" baseline="0" noProof="0" dirty="0">
                <a:ln>
                  <a:noFill/>
                </a:ln>
                <a:solidFill>
                  <a:srgbClr val="E8C88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affirm the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E8C88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minimum standards</a:t>
            </a:r>
            <a:r>
              <a:rPr kumimoji="0" lang="en-CA" sz="2000" b="0" i="0" u="none" strike="noStrike" kern="1200" cap="none" spc="0" normalizeH="0" baseline="0" noProof="0" dirty="0">
                <a:ln>
                  <a:noFill/>
                </a:ln>
                <a:solidFill>
                  <a:srgbClr val="D6E2E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that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D6E2E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permanently end </a:t>
            </a:r>
            <a:r>
              <a:rPr kumimoji="0" lang="en-CA" sz="2000" b="0" i="0" u="none" strike="noStrike" kern="1200" cap="none" spc="0" normalizeH="0" baseline="0" noProof="0" dirty="0">
                <a:ln>
                  <a:noFill/>
                </a:ln>
                <a:solidFill>
                  <a:srgbClr val="D6E2E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Canada’s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D6E2E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discrimination against First Nations children</a:t>
            </a:r>
            <a:r>
              <a:rPr kumimoji="0" lang="en-CA" sz="2000" b="0" i="0" u="none" strike="noStrike" kern="1200" cap="none" spc="0" normalizeH="0" baseline="0" noProof="0" dirty="0">
                <a:ln>
                  <a:noFill/>
                </a:ln>
                <a:solidFill>
                  <a:srgbClr val="D6E2E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sz="2000" b="0" i="0" u="none" strike="noStrike" kern="1200" cap="none" spc="0" normalizeH="0" baseline="0" noProof="0" dirty="0">
              <a:ln>
                <a:noFill/>
              </a:ln>
              <a:solidFill>
                <a:srgbClr val="D6E2EF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ts val="2400"/>
              </a:lnSpc>
              <a:spcBef>
                <a:spcPts val="800"/>
              </a:spcBef>
              <a:spcAft>
                <a:spcPts val="0"/>
              </a:spcAft>
              <a:buClrTx/>
              <a:buSzPct val="70000"/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tabLst/>
              <a:defRPr/>
            </a:pP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srgbClr val="D6E2E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For more information: </a:t>
            </a:r>
            <a:r>
              <a:rPr kumimoji="0" lang="en-CA" sz="20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NationalChildrensChiefsCommission.org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fncaringsociety.com</a:t>
            </a:r>
          </a:p>
        </p:txBody>
      </p:sp>
      <p:sp>
        <p:nvSpPr>
          <p:cNvPr id="30" name="Accent Bar"/>
          <p:cNvSpPr/>
          <p:nvPr/>
        </p:nvSpPr>
        <p:spPr>
          <a:xfrm>
            <a:off x="586509" y="3320000"/>
            <a:ext cx="54000" cy="570000"/>
          </a:xfrm>
          <a:prstGeom prst="roundRect">
            <a:avLst>
              <a:gd name="adj" fmla="val 50000"/>
            </a:avLst>
          </a:prstGeom>
          <a:solidFill>
            <a:srgbClr val="E8C882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Title Accent"/>
          <p:cNvSpPr/>
          <p:nvPr/>
        </p:nvSpPr>
        <p:spPr>
          <a:xfrm>
            <a:off x="731002" y="1840000"/>
            <a:ext cx="1300000" cy="46000"/>
          </a:xfrm>
          <a:prstGeom prst="roundRect">
            <a:avLst>
              <a:gd name="adj" fmla="val 50000"/>
            </a:avLst>
          </a:prstGeom>
          <a:solidFill>
            <a:srgbClr val="E8C882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1917911" y="5420000"/>
            <a:ext cx="8542403" cy="36933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lvl="0" defTabSz="914400">
              <a:defRPr/>
            </a:pPr>
            <a:r>
              <a:rPr kumimoji="0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E8C882"/>
                </a:solidFill>
                <a:effectLst/>
                <a:uLnTx/>
                <a:uFillTx/>
                <a:latin typeface="Playfair Display"/>
                <a:ea typeface="+mn-ea"/>
                <a:cs typeface="+mn-cs"/>
              </a:rPr>
              <a:t>Miigwech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E8C882"/>
                </a:solidFill>
                <a:effectLst/>
                <a:uLnTx/>
                <a:uFillTx/>
                <a:latin typeface="Playfair Display"/>
                <a:ea typeface="+mn-ea"/>
                <a:cs typeface="+mn-cs"/>
              </a:rPr>
              <a:t>  ·  </a:t>
            </a:r>
            <a:r>
              <a:rPr kumimoji="0" lang="en-CA" sz="2400" b="1" i="0" u="none" strike="noStrike" kern="1200" cap="none" spc="0" normalizeH="0" baseline="0" noProof="0" dirty="0">
                <a:ln>
                  <a:noFill/>
                </a:ln>
                <a:solidFill>
                  <a:srgbClr val="E8C882"/>
                </a:solidFill>
                <a:effectLst/>
                <a:uLnTx/>
                <a:uFillTx/>
                <a:latin typeface="Playfair Display"/>
                <a:ea typeface="+mn-ea"/>
                <a:cs typeface="+mn-cs"/>
              </a:rPr>
              <a:t>Mahsi Cho  ·  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E8C882"/>
                </a:solidFill>
                <a:effectLst/>
                <a:uLnTx/>
                <a:uFillTx/>
                <a:latin typeface="Playfair Display"/>
                <a:ea typeface="+mn-ea"/>
                <a:cs typeface="+mn-cs"/>
              </a:rPr>
              <a:t>Thank you  ·  Merci</a:t>
            </a:r>
            <a:r>
              <a:rPr lang="en-CA" sz="2400" b="1" dirty="0">
                <a:solidFill>
                  <a:srgbClr val="E8C882"/>
                </a:solidFill>
                <a:latin typeface="Playfair Display"/>
              </a:rPr>
              <a:t>  ·  Huy </a:t>
            </a:r>
            <a:r>
              <a:rPr lang="en-CA" sz="2400" b="1" dirty="0" err="1">
                <a:solidFill>
                  <a:srgbClr val="E8C882"/>
                </a:solidFill>
                <a:latin typeface="Playfair Display"/>
              </a:rPr>
              <a:t>chexw</a:t>
            </a:r>
            <a:r>
              <a:rPr lang="en-CA" sz="2400" b="1" dirty="0">
                <a:solidFill>
                  <a:srgbClr val="E8C882"/>
                </a:solidFill>
                <a:latin typeface="Playfair Display"/>
              </a:rPr>
              <a:t> a</a:t>
            </a:r>
            <a:endParaRPr kumimoji="0" sz="2400" b="1" i="0" u="none" strike="noStrike" kern="1200" cap="none" spc="0" normalizeH="0" baseline="0" noProof="0" dirty="0">
              <a:ln>
                <a:noFill/>
              </a:ln>
              <a:solidFill>
                <a:srgbClr val="E8C882"/>
              </a:solidFill>
              <a:effectLst/>
              <a:uLnTx/>
              <a:uFillTx/>
              <a:latin typeface="Playfair Display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95493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4935415" y="1815112"/>
            <a:ext cx="457200" cy="28575"/>
          </a:xfrm>
          <a:prstGeom prst="roundRect">
            <a:avLst>
              <a:gd name="adj" fmla="val 50000"/>
            </a:avLst>
          </a:prstGeom>
          <a:solidFill>
            <a:srgbClr val="C17D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465992" y="525739"/>
            <a:ext cx="4248471" cy="615553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4000" b="1" i="0" dirty="0">
                <a:solidFill>
                  <a:srgbClr val="1A2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We Are Here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80292" y="1184713"/>
            <a:ext cx="10550879" cy="61555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2000" i="1" dirty="0">
                <a:solidFill>
                  <a:schemeClr val="tx2">
                    <a:lumMod val="75000"/>
                  </a:schemeClr>
                </a:solidFill>
                <a:latin typeface="Aptos"/>
              </a:rPr>
              <a:t>This Assembly is the decision-making body. What Chiefs affirm today will shape the Tribunal process, Canada's obligations, and the future </a:t>
            </a:r>
            <a:r>
              <a:rPr lang="en-CA" sz="2000" i="1" dirty="0">
                <a:solidFill>
                  <a:schemeClr val="tx2">
                    <a:lumMod val="75000"/>
                  </a:schemeClr>
                </a:solidFill>
                <a:latin typeface="Aptos"/>
              </a:rPr>
              <a:t>for</a:t>
            </a:r>
            <a:r>
              <a:rPr sz="2000" i="1" dirty="0">
                <a:solidFill>
                  <a:schemeClr val="tx2">
                    <a:lumMod val="75000"/>
                  </a:schemeClr>
                </a:solidFill>
                <a:latin typeface="Aptos"/>
              </a:rPr>
              <a:t> First Nations children.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673339" y="5302762"/>
            <a:ext cx="91440" cy="13334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809" b="0" i="0">
                <a:solidFill>
                  <a:srgbClr val="686F79"/>
                </a:solidFill>
                <a:latin typeface="Aptos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6161" y="3524491"/>
            <a:ext cx="5055198" cy="315842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228600" indent="-228600" algn="l">
              <a:lnSpc>
                <a:spcPts val="1800"/>
              </a:lnSpc>
              <a:spcBef>
                <a:spcPts val="599"/>
              </a:spcBef>
              <a:spcAft>
                <a:spcPts val="0"/>
              </a:spcAft>
              <a:buClr>
                <a:srgbClr val="98622F"/>
              </a:buClr>
              <a:buSzPct val="70000"/>
              <a:buFont typeface="Aptos" charset="0"/>
              <a:buChar char="●"/>
            </a:pPr>
            <a:r>
              <a:rPr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question before this Assembly: not which plan is better — but what must be true before any plan can permanently end Canada's discrimination against First Nations children and families</a:t>
            </a:r>
            <a:r>
              <a:rPr lang="en-CA"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child and family services</a:t>
            </a:r>
            <a:r>
              <a:rPr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228600" indent="-228600" algn="l">
              <a:lnSpc>
                <a:spcPts val="1800"/>
              </a:lnSpc>
              <a:spcBef>
                <a:spcPts val="599"/>
              </a:spcBef>
              <a:spcAft>
                <a:spcPts val="0"/>
              </a:spcAft>
              <a:buClr>
                <a:srgbClr val="98622F"/>
              </a:buClr>
              <a:buSzPct val="70000"/>
              <a:buFont typeface="Aptos" charset="0"/>
              <a:buChar char="●"/>
            </a:pPr>
            <a:r>
              <a:rPr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Two plans are before the Canadian Human Rights Tribunal: Loving Justice (First Nations-led) and Canada's National Plan. No plan has been approved.</a:t>
            </a:r>
          </a:p>
          <a:p>
            <a:pPr marL="228600" indent="-228600" algn="l">
              <a:lnSpc>
                <a:spcPts val="1800"/>
              </a:lnSpc>
              <a:spcBef>
                <a:spcPts val="599"/>
              </a:spcBef>
              <a:spcAft>
                <a:spcPts val="0"/>
              </a:spcAft>
              <a:buClr>
                <a:srgbClr val="98622F"/>
              </a:buClr>
              <a:buSzPct val="70000"/>
              <a:buFont typeface="Aptos" charset="0"/>
              <a:buChar char="●"/>
            </a:pPr>
            <a:r>
              <a:rPr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Canada is actively negotiating regional agreements and selling its plan to First Nations before any Tribunal approval</a:t>
            </a:r>
            <a:r>
              <a:rPr lang="en-CA"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while it is violating Jordan’s Principle</a:t>
            </a:r>
            <a:r>
              <a:rPr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  <a:r>
              <a:rPr b="0" i="0" dirty="0">
                <a:solidFill>
                  <a:srgbClr val="4373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917" b="0" i="0" dirty="0">
              <a:solidFill>
                <a:srgbClr val="437396"/>
              </a:solidFill>
              <a:latin typeface="Aptos"/>
              <a:hlinkClick r:id="rId3" tooltip="22026 Jul 2 Long-Term Reform of FNCFS - long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4F7A3DC-8CB9-D520-9F7B-0F4305458E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46885" y="3297542"/>
            <a:ext cx="5614060" cy="296253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96C40DB-8794-B7E1-30C3-C49983E5C564}"/>
              </a:ext>
            </a:extLst>
          </p:cNvPr>
          <p:cNvSpPr txBox="1"/>
          <p:nvPr/>
        </p:nvSpPr>
        <p:spPr>
          <a:xfrm>
            <a:off x="465992" y="1945452"/>
            <a:ext cx="10665179" cy="14066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algn="l">
              <a:lnSpc>
                <a:spcPts val="1800"/>
              </a:lnSpc>
              <a:spcBef>
                <a:spcPts val="0"/>
              </a:spcBef>
              <a:spcAft>
                <a:spcPts val="1200"/>
              </a:spcAft>
              <a:buClr>
                <a:srgbClr val="98622F"/>
              </a:buClr>
              <a:buSzPct val="70000"/>
              <a:buFont typeface="Aptos" charset="0"/>
              <a:buChar char="●"/>
            </a:pPr>
            <a:r>
              <a:rPr lang="en-US"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 months ago, this Assembly directed each region to select a Commissioner to make sure the Nations voices were heard in any solution to Long Term Reform in CFS. They have been working hard to do so ever since. </a:t>
            </a:r>
          </a:p>
          <a:p>
            <a:pPr marL="228600" indent="-228600"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>
                <a:srgbClr val="98622F"/>
              </a:buClr>
              <a:buSzPct val="70000"/>
              <a:buFont typeface="Aptos" charset="0"/>
              <a:buChar char="●"/>
            </a:pPr>
            <a:r>
              <a:rPr lang="en-US"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week, Chiefs-in-Assembly are being asked to confirm the minimum human rights standards that any reform plan must meet before earning support</a:t>
            </a:r>
          </a:p>
        </p:txBody>
      </p:sp>
    </p:spTree>
    <p:extLst>
      <p:ext uri="{BB962C8B-B14F-4D97-AF65-F5344CB8AC3E}">
        <p14:creationId xmlns:p14="http://schemas.microsoft.com/office/powerpoint/2010/main" val="1324585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6611815" y="2908300"/>
            <a:ext cx="4229100" cy="965200"/>
          </a:xfrm>
          <a:prstGeom prst="roundRect">
            <a:avLst>
              <a:gd name="adj" fmla="val 10139"/>
            </a:avLst>
          </a:prstGeom>
          <a:solidFill>
            <a:srgbClr val="EDE8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ounded Rectangle 11"/>
          <p:cNvSpPr/>
          <p:nvPr/>
        </p:nvSpPr>
        <p:spPr>
          <a:xfrm>
            <a:off x="6611815" y="3975100"/>
            <a:ext cx="4229100" cy="965200"/>
          </a:xfrm>
          <a:prstGeom prst="roundRect">
            <a:avLst>
              <a:gd name="adj" fmla="val 10139"/>
            </a:avLst>
          </a:prstGeom>
          <a:solidFill>
            <a:srgbClr val="EDE8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Rectangle 1"/>
          <p:cNvSpPr/>
          <p:nvPr/>
        </p:nvSpPr>
        <p:spPr>
          <a:xfrm>
            <a:off x="533400" y="1239532"/>
            <a:ext cx="11125200" cy="9525"/>
          </a:xfrm>
          <a:prstGeom prst="rect">
            <a:avLst/>
          </a:prstGeom>
          <a:solidFill>
            <a:srgbClr val="C8BF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571485" y="5141854"/>
            <a:ext cx="10787837" cy="1289294"/>
          </a:xfrm>
          <a:prstGeom prst="roundRect">
            <a:avLst>
              <a:gd name="adj" fmla="val 6467"/>
            </a:avLst>
          </a:prstGeom>
          <a:solidFill>
            <a:srgbClr val="1A2C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ounded Rectangle 3"/>
          <p:cNvSpPr/>
          <p:nvPr/>
        </p:nvSpPr>
        <p:spPr>
          <a:xfrm>
            <a:off x="6611815" y="1841500"/>
            <a:ext cx="4229100" cy="965200"/>
          </a:xfrm>
          <a:prstGeom prst="roundRect">
            <a:avLst>
              <a:gd name="adj" fmla="val 10139"/>
            </a:avLst>
          </a:prstGeom>
          <a:solidFill>
            <a:srgbClr val="EDE8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6510215" y="1841500"/>
            <a:ext cx="50800" cy="965200"/>
          </a:xfrm>
          <a:prstGeom prst="rect">
            <a:avLst/>
          </a:prstGeom>
          <a:solidFill>
            <a:srgbClr val="C17D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Oval 5"/>
          <p:cNvSpPr/>
          <p:nvPr/>
        </p:nvSpPr>
        <p:spPr>
          <a:xfrm>
            <a:off x="6789615" y="2006600"/>
            <a:ext cx="635000" cy="635000"/>
          </a:xfrm>
          <a:prstGeom prst="ellipse">
            <a:avLst/>
          </a:prstGeom>
          <a:solidFill>
            <a:srgbClr val="1A2C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986465" y="2131060"/>
            <a:ext cx="241300" cy="38608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510215" y="2908300"/>
            <a:ext cx="50800" cy="965200"/>
          </a:xfrm>
          <a:prstGeom prst="rect">
            <a:avLst/>
          </a:prstGeom>
          <a:solidFill>
            <a:srgbClr val="C17D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Oval 9"/>
          <p:cNvSpPr/>
          <p:nvPr/>
        </p:nvSpPr>
        <p:spPr>
          <a:xfrm>
            <a:off x="6789615" y="3011856"/>
            <a:ext cx="635000" cy="635000"/>
          </a:xfrm>
          <a:prstGeom prst="ellipse">
            <a:avLst/>
          </a:prstGeom>
          <a:solidFill>
            <a:srgbClr val="1A2C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35665" y="3157906"/>
            <a:ext cx="342900" cy="34290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6510215" y="3975100"/>
            <a:ext cx="50800" cy="965200"/>
          </a:xfrm>
          <a:prstGeom prst="rect">
            <a:avLst/>
          </a:prstGeom>
          <a:solidFill>
            <a:srgbClr val="C17D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Oval 13"/>
          <p:cNvSpPr/>
          <p:nvPr/>
        </p:nvSpPr>
        <p:spPr>
          <a:xfrm>
            <a:off x="6789615" y="4140200"/>
            <a:ext cx="635000" cy="635000"/>
          </a:xfrm>
          <a:prstGeom prst="ellipse">
            <a:avLst/>
          </a:prstGeom>
          <a:solidFill>
            <a:srgbClr val="1A2C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59465" y="4260850"/>
            <a:ext cx="495300" cy="3937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533386" y="335152"/>
            <a:ext cx="1881884" cy="171445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992" b="1" i="0">
                <a:solidFill>
                  <a:srgbClr val="98622F"/>
                </a:solidFill>
                <a:latin typeface="Aptos"/>
              </a:rPr>
              <a:t>The Legal Foundation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33386" y="514188"/>
            <a:ext cx="5891036" cy="615553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4000" b="1" i="0" dirty="0">
                <a:solidFill>
                  <a:srgbClr val="1A2C4E"/>
                </a:solidFill>
                <a:latin typeface="Playfair Display"/>
              </a:rPr>
              <a:t>What Is Th</a:t>
            </a:r>
            <a:r>
              <a:rPr lang="en-CA" sz="4000" b="1" i="0" dirty="0">
                <a:solidFill>
                  <a:srgbClr val="1A2C4E"/>
                </a:solidFill>
                <a:latin typeface="Playfair Display"/>
              </a:rPr>
              <a:t>e</a:t>
            </a:r>
            <a:r>
              <a:rPr sz="4000" b="1" i="0" dirty="0">
                <a:solidFill>
                  <a:srgbClr val="1A2C4E"/>
                </a:solidFill>
                <a:latin typeface="Playfair Display"/>
              </a:rPr>
              <a:t> Case About?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00962" y="5216368"/>
            <a:ext cx="1793055" cy="30777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2000" b="1" i="0" dirty="0">
                <a:solidFill>
                  <a:srgbClr val="E8C882"/>
                </a:solidFill>
                <a:latin typeface="Aptos"/>
              </a:rPr>
              <a:t>Legal Objective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00962" y="5519342"/>
            <a:ext cx="10183915" cy="73866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2400" b="0" i="0" dirty="0">
                <a:solidFill>
                  <a:srgbClr val="F4F1E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Permanently stop discrimination against First Nations children, youth, and families in First Nations Child and Family Services and Jordan's Principle.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541403" y="1257325"/>
            <a:ext cx="6560001" cy="36933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2400" b="1" i="0" u="sng" dirty="0">
                <a:solidFill>
                  <a:srgbClr val="98622F"/>
                </a:solidFill>
                <a:latin typeface="Aptos"/>
              </a:rPr>
              <a:t>Three Root Causes Identified by the Tribunal</a:t>
            </a:r>
            <a:r>
              <a:rPr sz="2400" b="0" i="0" u="sng" dirty="0">
                <a:solidFill>
                  <a:srgbClr val="437396"/>
                </a:solidFill>
                <a:latin typeface="Aptos"/>
              </a:rPr>
              <a:t> </a:t>
            </a:r>
            <a:r>
              <a:rPr sz="2400" b="0" i="0" u="sng" dirty="0">
                <a:solidFill>
                  <a:srgbClr val="437396"/>
                </a:solidFill>
                <a:latin typeface="Aptos"/>
                <a:hlinkClick r:id="rId5" tooltip="22026 Jul 2 Long-Term Reform of FNCFS - long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[1]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627815" y="1968500"/>
            <a:ext cx="751809" cy="2154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400" b="1" i="0" dirty="0">
                <a:solidFill>
                  <a:srgbClr val="905E2D"/>
                </a:solidFill>
                <a:latin typeface="Aptos"/>
              </a:rPr>
              <a:t>Cause 01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627815" y="2247900"/>
            <a:ext cx="2713692" cy="30777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2000" b="1" i="0" dirty="0">
                <a:solidFill>
                  <a:srgbClr val="1A2C4E"/>
                </a:solidFill>
                <a:latin typeface="Aptos"/>
              </a:rPr>
              <a:t>Chronic Under-Funding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627815" y="2973756"/>
            <a:ext cx="751809" cy="2154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400" b="1" i="0" dirty="0">
                <a:solidFill>
                  <a:srgbClr val="905E2D"/>
                </a:solidFill>
                <a:latin typeface="Aptos"/>
              </a:rPr>
              <a:t>Cause 02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627815" y="3213400"/>
            <a:ext cx="3118161" cy="615553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2000" b="1" i="0" dirty="0">
                <a:solidFill>
                  <a:srgbClr val="1A2C4E"/>
                </a:solidFill>
                <a:latin typeface="Aptos"/>
              </a:rPr>
              <a:t>ISC Management, </a:t>
            </a:r>
            <a:endParaRPr lang="en-CA" sz="2000" b="1" i="0" dirty="0">
              <a:solidFill>
                <a:srgbClr val="1A2C4E"/>
              </a:solidFill>
              <a:latin typeface="Aptos"/>
            </a:endParaRPr>
          </a:p>
          <a:p>
            <a:pPr algn="l"/>
            <a:r>
              <a:rPr sz="2000" b="1" i="0" dirty="0">
                <a:solidFill>
                  <a:srgbClr val="1A2C4E"/>
                </a:solidFill>
                <a:latin typeface="Aptos"/>
              </a:rPr>
              <a:t>Decision-Making &amp; Control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627815" y="4102100"/>
            <a:ext cx="751809" cy="2154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400" b="1" i="0" dirty="0">
                <a:solidFill>
                  <a:srgbClr val="905E2D"/>
                </a:solidFill>
                <a:latin typeface="Aptos"/>
              </a:rPr>
              <a:t>Cause 03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627815" y="4311927"/>
            <a:ext cx="3106941" cy="615553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2000" b="1" i="0" dirty="0">
                <a:solidFill>
                  <a:srgbClr val="1A2C4E"/>
                </a:solidFill>
                <a:latin typeface="Aptos"/>
              </a:rPr>
              <a:t>Choosing Not to Act When </a:t>
            </a:r>
            <a:endParaRPr lang="en-CA" sz="2000" b="1" i="0" dirty="0">
              <a:solidFill>
                <a:srgbClr val="1A2C4E"/>
              </a:solidFill>
              <a:latin typeface="Aptos"/>
            </a:endParaRPr>
          </a:p>
          <a:p>
            <a:pPr algn="l"/>
            <a:r>
              <a:rPr sz="2000" b="1" i="0" dirty="0">
                <a:solidFill>
                  <a:srgbClr val="1A2C4E"/>
                </a:solidFill>
                <a:latin typeface="Aptos"/>
              </a:rPr>
              <a:t>Harms Were Known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33386" y="6431148"/>
            <a:ext cx="4593465" cy="15239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863" b="0" i="0">
                <a:solidFill>
                  <a:srgbClr val="686F79"/>
                </a:solidFill>
                <a:latin typeface="Aptos"/>
              </a:rPr>
              <a:t>Long-Term Reform of First Nations Child and Family Services | AFN Plenary, July 16, 2026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1536123" y="6440673"/>
            <a:ext cx="122184" cy="13334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809" b="0" i="0">
                <a:solidFill>
                  <a:srgbClr val="686F79"/>
                </a:solidFill>
                <a:latin typeface="Aptos"/>
              </a:rPr>
              <a:t>03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40277" y="1677457"/>
            <a:ext cx="5309616" cy="33085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228600" indent="-228600">
              <a:lnSpc>
                <a:spcPts val="1800"/>
              </a:lnSpc>
              <a:buClr>
                <a:srgbClr val="98622F"/>
              </a:buClr>
              <a:buSzPct val="70000"/>
              <a:buFont typeface="Aptos" charset="0"/>
              <a:buChar char="●"/>
            </a:pPr>
            <a:r>
              <a:rPr lang="en-US" b="1" dirty="0">
                <a:solidFill>
                  <a:srgbClr val="1A2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CHRT case is a binding legal order to permanently stop Canada's discrimination — not a program review and not a funding negotiation.</a:t>
            </a:r>
          </a:p>
          <a:p>
            <a:pPr marL="228600" indent="-228600"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>
                <a:srgbClr val="98622F"/>
              </a:buClr>
              <a:buSzPct val="70000"/>
              <a:buFont typeface="Aptos" charset="0"/>
              <a:buChar char="●"/>
            </a:pPr>
            <a:endParaRPr lang="en-CA" b="0" i="0" dirty="0">
              <a:solidFill>
                <a:srgbClr val="2D37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>
                <a:srgbClr val="98622F"/>
              </a:buClr>
              <a:buSzPct val="70000"/>
              <a:buFont typeface="Aptos" charset="0"/>
              <a:buChar char="●"/>
            </a:pPr>
            <a:r>
              <a:rPr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b="1" i="0" dirty="0">
                <a:solidFill>
                  <a:srgbClr val="1A2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CHRT 2</a:t>
            </a:r>
            <a:r>
              <a:rPr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subsequent orders, the Tribunal found Canada guilty of </a:t>
            </a:r>
            <a:r>
              <a:rPr b="1" i="0" dirty="0">
                <a:solidFill>
                  <a:srgbClr val="1A2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willful and reckless systemic discrimination</a:t>
            </a:r>
            <a:r>
              <a:rPr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against First Nations children and families in the </a:t>
            </a:r>
            <a:r>
              <a:rPr lang="en-CA"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Child and Family Services</a:t>
            </a:r>
            <a:r>
              <a:rPr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contrary to the Canadian Human Rights Act.</a:t>
            </a:r>
            <a:r>
              <a:rPr b="0" i="0" dirty="0">
                <a:solidFill>
                  <a:srgbClr val="4373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0" i="0" dirty="0">
                <a:solidFill>
                  <a:srgbClr val="437396"/>
                </a:solidFill>
                <a:latin typeface="Arial" panose="020B0604020202020204" pitchFamily="34" charset="0"/>
                <a:cs typeface="Arial" panose="020B0604020202020204" pitchFamily="34" charset="0"/>
                <a:hlinkClick r:id="rId6" tooltip="AFN Resolution Minimum Human Rights Standards for Fir...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[2]</a:t>
            </a:r>
            <a:endParaRPr lang="en-CA" b="0" i="0" dirty="0">
              <a:solidFill>
                <a:srgbClr val="437396"/>
              </a:solidFill>
              <a:latin typeface="Arial" panose="020B0604020202020204" pitchFamily="34" charset="0"/>
              <a:cs typeface="Arial" panose="020B0604020202020204" pitchFamily="34" charset="0"/>
              <a:hlinkClick r:id="rId6" tooltip="AFN Resolution Minimum Human Rights Standards for Fir...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>
                <a:srgbClr val="98622F"/>
              </a:buClr>
              <a:buSzPct val="100000"/>
            </a:pPr>
            <a:endParaRPr b="0" i="0" dirty="0">
              <a:solidFill>
                <a:srgbClr val="437396"/>
              </a:solidFill>
              <a:latin typeface="Arial" panose="020B0604020202020204" pitchFamily="34" charset="0"/>
              <a:cs typeface="Arial" panose="020B0604020202020204" pitchFamily="34" charset="0"/>
              <a:hlinkClick r:id="rId6" tooltip="AFN Resolution Minimum Human Rights Standards for Fir...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228600" indent="-228600" algn="l">
              <a:lnSpc>
                <a:spcPts val="1800"/>
              </a:lnSpc>
              <a:spcBef>
                <a:spcPts val="599"/>
              </a:spcBef>
              <a:spcAft>
                <a:spcPts val="0"/>
              </a:spcAft>
              <a:buClr>
                <a:srgbClr val="98622F"/>
              </a:buClr>
              <a:buSzPct val="70000"/>
              <a:buFont typeface="Aptos" charset="0"/>
              <a:buChar char="●"/>
            </a:pPr>
            <a:r>
              <a:rPr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Tribunal ordered Canada to </a:t>
            </a:r>
            <a:r>
              <a:rPr b="1" i="0" dirty="0">
                <a:solidFill>
                  <a:srgbClr val="1A2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immediately cease discriminatory conduct.</a:t>
            </a:r>
          </a:p>
        </p:txBody>
      </p:sp>
    </p:spTree>
    <p:extLst>
      <p:ext uri="{BB962C8B-B14F-4D97-AF65-F5344CB8AC3E}">
        <p14:creationId xmlns:p14="http://schemas.microsoft.com/office/powerpoint/2010/main" val="24045728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Eyebrow"/>
          <p:cNvSpPr txBox="1"/>
          <p:nvPr/>
        </p:nvSpPr>
        <p:spPr>
          <a:xfrm>
            <a:off x="533386" y="335152"/>
            <a:ext cx="2200000" cy="171445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992" b="1" i="0">
                <a:solidFill>
                  <a:srgbClr val="98622F"/>
                </a:solidFill>
                <a:latin typeface="Aptos"/>
              </a:rPr>
              <a:t>The Track Record</a:t>
            </a:r>
          </a:p>
        </p:txBody>
      </p:sp>
      <p:sp>
        <p:nvSpPr>
          <p:cNvPr id="17" name="TextBox Title"/>
          <p:cNvSpPr txBox="1"/>
          <p:nvPr/>
        </p:nvSpPr>
        <p:spPr>
          <a:xfrm>
            <a:off x="533386" y="514188"/>
            <a:ext cx="8200000" cy="615553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4000" b="1" i="0">
                <a:solidFill>
                  <a:srgbClr val="1A2C4E"/>
                </a:solidFill>
                <a:latin typeface="Playfair Display"/>
              </a:rPr>
              <a:t>Compliance Only Under Court Order</a:t>
            </a:r>
          </a:p>
        </p:txBody>
      </p:sp>
      <p:sp>
        <p:nvSpPr>
          <p:cNvPr id="2" name="Rule"/>
          <p:cNvSpPr/>
          <p:nvPr/>
        </p:nvSpPr>
        <p:spPr>
          <a:xfrm>
            <a:off x="533400" y="1239532"/>
            <a:ext cx="11125200" cy="9525"/>
          </a:xfrm>
          <a:prstGeom prst="rect">
            <a:avLst/>
          </a:prstGeom>
          <a:solidFill>
            <a:srgbClr val="C8BFB0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Left Card"/>
          <p:cNvSpPr/>
          <p:nvPr/>
        </p:nvSpPr>
        <p:spPr>
          <a:xfrm>
            <a:off x="579120" y="1400000"/>
            <a:ext cx="5280000" cy="3560000"/>
          </a:xfrm>
          <a:prstGeom prst="roundRect">
            <a:avLst>
              <a:gd name="adj" fmla="val 3800"/>
            </a:avLst>
          </a:prstGeom>
          <a:solidFill>
            <a:srgbClr val="EDE8E0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Left Accent"/>
          <p:cNvSpPr/>
          <p:nvPr/>
        </p:nvSpPr>
        <p:spPr>
          <a:xfrm>
            <a:off x="533400" y="1400000"/>
            <a:ext cx="50800" cy="3560000"/>
          </a:xfrm>
          <a:prstGeom prst="rect">
            <a:avLst/>
          </a:prstGeom>
          <a:solidFill>
            <a:srgbClr val="C17D3C"/>
          </a:solidFill>
          <a:ln>
            <a:noFill/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Left Label"/>
          <p:cNvSpPr txBox="1"/>
          <p:nvPr/>
        </p:nvSpPr>
        <p:spPr>
          <a:xfrm>
            <a:off x="789120" y="1610000"/>
            <a:ext cx="4860000" cy="18467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100" b="1" i="0">
                <a:solidFill>
                  <a:srgbClr val="905E2D"/>
                </a:solidFill>
                <a:latin typeface="Aptos"/>
              </a:rPr>
              <a:t>PROVEN IN COURT — 2016 TO 2026</a:t>
            </a:r>
          </a:p>
        </p:txBody>
      </p:sp>
      <p:sp>
        <p:nvSpPr>
          <p:cNvPr id="43" name="Left Heading"/>
          <p:cNvSpPr txBox="1"/>
          <p:nvPr/>
        </p:nvSpPr>
        <p:spPr>
          <a:xfrm>
            <a:off x="789120" y="1830000"/>
            <a:ext cx="5030288" cy="33855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2200" b="1" i="0" dirty="0">
                <a:solidFill>
                  <a:srgbClr val="1A2C4E"/>
                </a:solidFill>
                <a:latin typeface="Aptos"/>
              </a:rPr>
              <a:t>A Record of</a:t>
            </a:r>
            <a:r>
              <a:rPr lang="en-CA" sz="2200" b="1" i="0" dirty="0">
                <a:solidFill>
                  <a:srgbClr val="1A2C4E"/>
                </a:solidFill>
                <a:latin typeface="Aptos"/>
              </a:rPr>
              <a:t> Harm and</a:t>
            </a:r>
            <a:r>
              <a:rPr sz="2200" b="1" i="0" dirty="0">
                <a:solidFill>
                  <a:srgbClr val="1A2C4E"/>
                </a:solidFill>
                <a:latin typeface="Aptos"/>
              </a:rPr>
              <a:t> Non-Compliance</a:t>
            </a:r>
          </a:p>
        </p:txBody>
      </p:sp>
      <p:sp>
        <p:nvSpPr>
          <p:cNvPr id="44" name="Left Bullets"/>
          <p:cNvSpPr txBox="1"/>
          <p:nvPr/>
        </p:nvSpPr>
        <p:spPr>
          <a:xfrm>
            <a:off x="789120" y="2320000"/>
            <a:ext cx="4560000" cy="2520000"/>
          </a:xfrm>
          <a:prstGeom prst="rect">
            <a:avLst/>
          </a:prstGeom>
          <a:noFill/>
        </p:spPr>
        <p:txBody>
          <a:bodyPr wrap="square" lIns="0" tIns="0" rIns="0" bIns="0"/>
          <a:lstStyle/>
          <a:p>
            <a:pPr marL="228600" indent="-228600">
              <a:lnSpc>
                <a:spcPts val="1600"/>
              </a:lnSpc>
              <a:spcAft>
                <a:spcPts val="800"/>
              </a:spcAft>
              <a:buClr>
                <a:srgbClr val="98622F"/>
              </a:buClr>
              <a:buSzPct val="70000"/>
              <a:buFont typeface="Aptos" charset="0"/>
              <a:buChar char="●"/>
            </a:pPr>
            <a:r>
              <a:rPr lang="en-CA" sz="1600" b="1" i="0" dirty="0">
                <a:solidFill>
                  <a:srgbClr val="1A2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Residential Schools, 60’s Scoop</a:t>
            </a:r>
          </a:p>
          <a:p>
            <a:pPr marL="228600" indent="-228600">
              <a:lnSpc>
                <a:spcPts val="1600"/>
              </a:lnSpc>
              <a:spcAft>
                <a:spcPts val="800"/>
              </a:spcAft>
              <a:buClr>
                <a:srgbClr val="98622F"/>
              </a:buClr>
              <a:buSzPct val="70000"/>
              <a:buFont typeface="Aptos" charset="0"/>
              <a:buChar char="●"/>
            </a:pPr>
            <a:r>
              <a:rPr sz="1400" b="1" i="0" dirty="0">
                <a:solidFill>
                  <a:srgbClr val="1A2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CHRT 2: </a:t>
            </a:r>
            <a:r>
              <a:rPr sz="1400"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Canada was ordered to immediately cease its discrimination — a permanent order, not a one-time finding.</a:t>
            </a:r>
          </a:p>
          <a:p>
            <a:pPr marL="228600" indent="-228600">
              <a:lnSpc>
                <a:spcPts val="1600"/>
              </a:lnSpc>
              <a:spcAft>
                <a:spcPts val="800"/>
              </a:spcAft>
              <a:buClr>
                <a:srgbClr val="98622F"/>
              </a:buClr>
              <a:buSzPct val="70000"/>
              <a:buFont typeface="Aptos" charset="0"/>
              <a:buChar char="●"/>
            </a:pPr>
            <a:r>
              <a:rPr sz="1400" b="1" i="0" dirty="0">
                <a:solidFill>
                  <a:srgbClr val="1A2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 CHRT 39: </a:t>
            </a:r>
            <a:r>
              <a:rPr sz="1400"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conduct was found </a:t>
            </a:r>
            <a:r>
              <a:rPr sz="1400" b="1" i="0" dirty="0">
                <a:solidFill>
                  <a:srgbClr val="1A2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sz="1400" b="1" i="0" dirty="0" err="1">
                <a:solidFill>
                  <a:srgbClr val="1A2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wilful</a:t>
            </a:r>
            <a:r>
              <a:rPr sz="1400" b="1" i="0" dirty="0">
                <a:solidFill>
                  <a:srgbClr val="1A2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reckless”</a:t>
            </a:r>
            <a:r>
              <a:rPr sz="1400"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the maximum penalty under the Act ($40,000 per victim).</a:t>
            </a:r>
          </a:p>
          <a:p>
            <a:pPr marL="228600" indent="-228600">
              <a:lnSpc>
                <a:spcPts val="1600"/>
              </a:lnSpc>
              <a:spcAft>
                <a:spcPts val="0"/>
              </a:spcAft>
              <a:buClr>
                <a:srgbClr val="98622F"/>
              </a:buClr>
              <a:buSzPct val="70000"/>
              <a:buFont typeface="Aptos" charset="0"/>
              <a:buChar char="●"/>
            </a:pPr>
            <a:r>
              <a:rPr sz="1400" b="1" i="0" dirty="0">
                <a:solidFill>
                  <a:srgbClr val="1A2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20+ orders since: </a:t>
            </a:r>
            <a:r>
              <a:rPr sz="1400"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Tribunal has issued more than twenty further orders, “dragging” Canada into compliance step by step.</a:t>
            </a:r>
          </a:p>
        </p:txBody>
      </p:sp>
      <p:sp>
        <p:nvSpPr>
          <p:cNvPr id="50" name="Right Card"/>
          <p:cNvSpPr/>
          <p:nvPr/>
        </p:nvSpPr>
        <p:spPr>
          <a:xfrm>
            <a:off x="6378600" y="1400000"/>
            <a:ext cx="5280000" cy="3560000"/>
          </a:xfrm>
          <a:prstGeom prst="roundRect">
            <a:avLst>
              <a:gd name="adj" fmla="val 3800"/>
            </a:avLst>
          </a:prstGeom>
          <a:solidFill>
            <a:srgbClr val="EDE8E0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51" name="Right Accent"/>
          <p:cNvSpPr/>
          <p:nvPr/>
        </p:nvSpPr>
        <p:spPr>
          <a:xfrm>
            <a:off x="6332880" y="1400000"/>
            <a:ext cx="50800" cy="3560000"/>
          </a:xfrm>
          <a:prstGeom prst="rect">
            <a:avLst/>
          </a:prstGeom>
          <a:solidFill>
            <a:srgbClr val="C17D3C"/>
          </a:solidFill>
          <a:ln>
            <a:noFill/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52" name="Right Label"/>
          <p:cNvSpPr txBox="1"/>
          <p:nvPr/>
        </p:nvSpPr>
        <p:spPr>
          <a:xfrm>
            <a:off x="6588600" y="1610000"/>
            <a:ext cx="4860000" cy="18467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100" b="1" i="0">
                <a:solidFill>
                  <a:srgbClr val="905E2D"/>
                </a:solidFill>
                <a:latin typeface="Aptos"/>
              </a:rPr>
              <a:t>HAPPENING NOW — 2024 TO 2026</a:t>
            </a:r>
          </a:p>
        </p:txBody>
      </p:sp>
      <p:sp>
        <p:nvSpPr>
          <p:cNvPr id="53" name="Right Heading"/>
          <p:cNvSpPr txBox="1"/>
          <p:nvPr/>
        </p:nvSpPr>
        <p:spPr>
          <a:xfrm>
            <a:off x="6588600" y="1830000"/>
            <a:ext cx="4860000" cy="33855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2200" b="1" i="0">
                <a:solidFill>
                  <a:srgbClr val="1A2C4E"/>
                </a:solidFill>
                <a:latin typeface="Aptos"/>
              </a:rPr>
              <a:t>The Same Pattern Today</a:t>
            </a:r>
          </a:p>
        </p:txBody>
      </p:sp>
      <p:sp>
        <p:nvSpPr>
          <p:cNvPr id="54" name="Right Bullets"/>
          <p:cNvSpPr txBox="1"/>
          <p:nvPr/>
        </p:nvSpPr>
        <p:spPr>
          <a:xfrm>
            <a:off x="6588600" y="2320000"/>
            <a:ext cx="4560000" cy="2520000"/>
          </a:xfrm>
          <a:prstGeom prst="rect">
            <a:avLst/>
          </a:prstGeom>
          <a:noFill/>
        </p:spPr>
        <p:txBody>
          <a:bodyPr wrap="square" lIns="0" tIns="0" rIns="0" bIns="0"/>
          <a:lstStyle/>
          <a:p>
            <a:pPr marL="228600" indent="-228600">
              <a:lnSpc>
                <a:spcPts val="1600"/>
              </a:lnSpc>
              <a:spcAft>
                <a:spcPts val="800"/>
              </a:spcAft>
              <a:buClr>
                <a:srgbClr val="98622F"/>
              </a:buClr>
              <a:buSzPct val="70000"/>
              <a:buFont typeface="Aptos" charset="0"/>
              <a:buChar char="●"/>
            </a:pPr>
            <a:r>
              <a:rPr lang="en-CA" sz="1400" b="1" i="0" dirty="0">
                <a:solidFill>
                  <a:srgbClr val="1A2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Breaching Jordan’s Principle</a:t>
            </a:r>
            <a:r>
              <a:rPr sz="1400" b="1" i="0" dirty="0">
                <a:solidFill>
                  <a:srgbClr val="1A2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CA" sz="1400"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definition of substantive equality, no decision-making framework and unilateral policy development</a:t>
            </a:r>
          </a:p>
          <a:p>
            <a:pPr marL="228600" indent="-228600">
              <a:lnSpc>
                <a:spcPts val="1600"/>
              </a:lnSpc>
              <a:spcAft>
                <a:spcPts val="800"/>
              </a:spcAft>
              <a:buClr>
                <a:srgbClr val="98622F"/>
              </a:buClr>
              <a:buSzPct val="70000"/>
              <a:buFont typeface="Aptos" charset="0"/>
              <a:buChar char="●"/>
            </a:pPr>
            <a:r>
              <a:rPr lang="en-CA" sz="1400" b="1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Unilateral cuts and restrictions on CFS</a:t>
            </a:r>
            <a:endParaRPr sz="1400" b="1" i="0" dirty="0">
              <a:solidFill>
                <a:srgbClr val="2D37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lnSpc>
                <a:spcPts val="1600"/>
              </a:lnSpc>
              <a:spcAft>
                <a:spcPts val="800"/>
              </a:spcAft>
              <a:buClr>
                <a:srgbClr val="98622F"/>
              </a:buClr>
              <a:buSzPct val="70000"/>
              <a:buFont typeface="Aptos" charset="0"/>
              <a:buChar char="●"/>
            </a:pPr>
            <a:r>
              <a:rPr sz="1400" b="1" i="0" dirty="0">
                <a:solidFill>
                  <a:srgbClr val="1A2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Sept 2025 Judicial Review: </a:t>
            </a:r>
            <a:r>
              <a:rPr sz="1400"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Canada moved to challenge 2025 CHRT 80 — condemned as “another delay tactic that harms our children.”</a:t>
            </a:r>
          </a:p>
          <a:p>
            <a:pPr marL="228600" indent="-228600">
              <a:lnSpc>
                <a:spcPts val="1600"/>
              </a:lnSpc>
              <a:spcAft>
                <a:spcPts val="0"/>
              </a:spcAft>
              <a:buClr>
                <a:srgbClr val="98622F"/>
              </a:buClr>
              <a:buSzPct val="70000"/>
              <a:buFont typeface="Aptos" charset="0"/>
              <a:buChar char="●"/>
            </a:pPr>
            <a:r>
              <a:rPr sz="1400" b="1" i="0" dirty="0">
                <a:solidFill>
                  <a:srgbClr val="1A2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Regional deals, pre-approval: </a:t>
            </a:r>
            <a:r>
              <a:rPr sz="1400"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Canada is negotiating regional agreements before any Tribunal approval of national long-term reform.</a:t>
            </a:r>
          </a:p>
        </p:txBody>
      </p:sp>
      <p:sp>
        <p:nvSpPr>
          <p:cNvPr id="3" name="Caution Band"/>
          <p:cNvSpPr/>
          <p:nvPr/>
        </p:nvSpPr>
        <p:spPr>
          <a:xfrm>
            <a:off x="533400" y="5090000"/>
            <a:ext cx="11125200" cy="1230000"/>
          </a:xfrm>
          <a:prstGeom prst="roundRect">
            <a:avLst>
              <a:gd name="adj" fmla="val 6467"/>
            </a:avLst>
          </a:prstGeom>
          <a:solidFill>
            <a:srgbClr val="1A2C4E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60" name="Caution Label"/>
          <p:cNvSpPr txBox="1"/>
          <p:nvPr/>
        </p:nvSpPr>
        <p:spPr>
          <a:xfrm>
            <a:off x="700962" y="5200000"/>
            <a:ext cx="4000000" cy="30777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2000" b="1" i="0">
                <a:solidFill>
                  <a:srgbClr val="E8C882"/>
                </a:solidFill>
                <a:latin typeface="Aptos"/>
              </a:rPr>
              <a:t>The Caution</a:t>
            </a:r>
          </a:p>
        </p:txBody>
      </p:sp>
      <p:sp>
        <p:nvSpPr>
          <p:cNvPr id="61" name="Caution Text"/>
          <p:cNvSpPr txBox="1"/>
          <p:nvPr/>
        </p:nvSpPr>
        <p:spPr>
          <a:xfrm>
            <a:off x="700962" y="5540000"/>
            <a:ext cx="10256676" cy="640000"/>
          </a:xfrm>
          <a:prstGeom prst="rect">
            <a:avLst/>
          </a:prstGeom>
          <a:noFill/>
        </p:spPr>
        <p:txBody>
          <a:bodyPr wrap="square" lIns="0" tIns="0" rIns="0" bIns="0"/>
          <a:lstStyle/>
          <a:p>
            <a:pPr algn="l">
              <a:lnSpc>
                <a:spcPts val="2000"/>
              </a:lnSpc>
            </a:pPr>
            <a:r>
              <a:rPr sz="1600" b="0" i="0">
                <a:solidFill>
                  <a:srgbClr val="F4F1E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plan is only as strong as Canada’s willingness to honour it. For a decade, progress has come only under court order — so the minimum standards must be </a:t>
            </a:r>
            <a:r>
              <a:rPr sz="1600" b="1" i="0">
                <a:solidFill>
                  <a:srgbClr val="E8C8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legally binding and enforceable</a:t>
            </a:r>
            <a:r>
              <a:rPr sz="1600" b="0" i="0">
                <a:solidFill>
                  <a:srgbClr val="F4F1E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not left to Canada’s goodwill.</a:t>
            </a:r>
          </a:p>
        </p:txBody>
      </p:sp>
      <p:sp>
        <p:nvSpPr>
          <p:cNvPr id="28" name="Footer"/>
          <p:cNvSpPr txBox="1"/>
          <p:nvPr/>
        </p:nvSpPr>
        <p:spPr>
          <a:xfrm>
            <a:off x="533386" y="6431148"/>
            <a:ext cx="4593465" cy="15239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863" b="0" i="0">
                <a:solidFill>
                  <a:srgbClr val="686F79"/>
                </a:solidFill>
                <a:latin typeface="Aptos"/>
              </a:rPr>
              <a:t>Long-Term Reform of First Nations Child and Family Services | AFN Plenary, July 16, 2026</a:t>
            </a:r>
          </a:p>
        </p:txBody>
      </p:sp>
    </p:spTree>
    <p:extLst>
      <p:ext uri="{BB962C8B-B14F-4D97-AF65-F5344CB8AC3E}">
        <p14:creationId xmlns:p14="http://schemas.microsoft.com/office/powerpoint/2010/main" val="24045728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529E248-68FC-4DAB-475D-110ABEF341B4}"/>
              </a:ext>
            </a:extLst>
          </p:cNvPr>
          <p:cNvSpPr txBox="1"/>
          <p:nvPr/>
        </p:nvSpPr>
        <p:spPr>
          <a:xfrm>
            <a:off x="465992" y="525739"/>
            <a:ext cx="6743834" cy="615553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lang="en-CA" sz="4000" b="1" dirty="0">
                <a:solidFill>
                  <a:srgbClr val="1A2C4E"/>
                </a:solidFill>
                <a:latin typeface="Playfair Display"/>
              </a:rPr>
              <a:t>DR #11: Minimum Standards</a:t>
            </a:r>
            <a:endParaRPr sz="4000" b="1" i="0" dirty="0">
              <a:solidFill>
                <a:srgbClr val="1A2C4E"/>
              </a:solidFill>
              <a:latin typeface="Playfair Display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5B98C2E-961C-AC54-22A6-D4A37A69B953}"/>
              </a:ext>
            </a:extLst>
          </p:cNvPr>
          <p:cNvSpPr txBox="1"/>
          <p:nvPr/>
        </p:nvSpPr>
        <p:spPr>
          <a:xfrm>
            <a:off x="580292" y="1184713"/>
            <a:ext cx="10550879" cy="61555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en-GB" sz="2000" i="1" dirty="0">
                <a:solidFill>
                  <a:schemeClr val="tx2">
                    <a:lumMod val="75000"/>
                  </a:schemeClr>
                </a:solidFill>
                <a:latin typeface="Aptos"/>
              </a:rPr>
              <a:t>Resolution 11 establishes the non-derogable floor: </a:t>
            </a:r>
            <a:r>
              <a:rPr lang="en-GB" sz="2000" i="1">
                <a:solidFill>
                  <a:schemeClr val="tx2">
                    <a:lumMod val="75000"/>
                  </a:schemeClr>
                </a:solidFill>
                <a:latin typeface="Aptos"/>
              </a:rPr>
              <a:t>the </a:t>
            </a:r>
            <a:r>
              <a:rPr lang="en-GB" sz="2000" i="1" dirty="0">
                <a:solidFill>
                  <a:schemeClr val="tx2">
                    <a:lumMod val="75000"/>
                  </a:schemeClr>
                </a:solidFill>
                <a:latin typeface="Aptos"/>
              </a:rPr>
              <a:t>minimum standards any reform plan </a:t>
            </a:r>
            <a:r>
              <a:rPr lang="en-GB" sz="2000" i="1">
                <a:solidFill>
                  <a:schemeClr val="tx2">
                    <a:lumMod val="75000"/>
                  </a:schemeClr>
                </a:solidFill>
                <a:latin typeface="Aptos"/>
              </a:rPr>
              <a:t>must meet to permanently end Canada's discrimination</a:t>
            </a:r>
            <a:endParaRPr lang="en-GB" sz="2000" i="1" dirty="0">
              <a:solidFill>
                <a:schemeClr val="tx2">
                  <a:lumMod val="75000"/>
                </a:schemeClr>
              </a:solidFill>
              <a:latin typeface="Apto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C05F181-F7F1-9F1B-A493-B27BEB85E4F0}"/>
              </a:ext>
            </a:extLst>
          </p:cNvPr>
          <p:cNvSpPr txBox="1"/>
          <p:nvPr/>
        </p:nvSpPr>
        <p:spPr>
          <a:xfrm>
            <a:off x="465992" y="1945452"/>
            <a:ext cx="10665179" cy="4230453"/>
          </a:xfrm>
          <a:prstGeom prst="rect">
            <a:avLst/>
          </a:prstGeom>
          <a:solidFill>
            <a:srgbClr val="EDE8E0"/>
          </a:solidFill>
        </p:spPr>
        <p:txBody>
          <a:bodyPr wrap="square">
            <a:spAutoFit/>
          </a:bodyPr>
          <a:lstStyle/>
          <a:p>
            <a:pPr marL="514350" indent="-514350" algn="l">
              <a:lnSpc>
                <a:spcPts val="1800"/>
              </a:lnSpc>
              <a:spcBef>
                <a:spcPts val="0"/>
              </a:spcBef>
              <a:spcAft>
                <a:spcPts val="1200"/>
              </a:spcAft>
              <a:buClr>
                <a:srgbClr val="98622F"/>
              </a:buClr>
              <a:buSzPct val="70000"/>
              <a:buFont typeface="+mj-lt"/>
              <a:buAutoNum type="romanLcPeriod"/>
            </a:pPr>
            <a:r>
              <a:rPr lang="en-GB" sz="2400"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 Nations-led decision making</a:t>
            </a:r>
            <a:br>
              <a:rPr lang="en-GB"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400"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 Nations must hold real decision-making authority over the design, funding, management and oversight of FNCFS.</a:t>
            </a:r>
          </a:p>
          <a:p>
            <a:pPr marL="514350" indent="-514350" algn="l">
              <a:lnSpc>
                <a:spcPts val="1800"/>
              </a:lnSpc>
              <a:spcBef>
                <a:spcPts val="0"/>
              </a:spcBef>
              <a:spcAft>
                <a:spcPts val="1200"/>
              </a:spcAft>
              <a:buClr>
                <a:srgbClr val="98622F"/>
              </a:buClr>
              <a:buSzPct val="70000"/>
              <a:buFont typeface="+mj-lt"/>
              <a:buAutoNum type="romanLcPeriod"/>
            </a:pPr>
            <a:r>
              <a:rPr lang="en-GB" sz="2400"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Human rights principles</a:t>
            </a:r>
            <a:br>
              <a:rPr lang="en-GB"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40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Including substantive equality, intergenerational equity, the best interests of the child, and cultural continuity.</a:t>
            </a:r>
          </a:p>
          <a:p>
            <a:pPr marL="514350" indent="-514350" algn="l">
              <a:lnSpc>
                <a:spcPts val="1800"/>
              </a:lnSpc>
              <a:spcBef>
                <a:spcPts val="0"/>
              </a:spcBef>
              <a:spcAft>
                <a:spcPts val="1200"/>
              </a:spcAft>
              <a:buClr>
                <a:srgbClr val="98622F"/>
              </a:buClr>
              <a:buSzPct val="70000"/>
              <a:buFont typeface="+mj-lt"/>
              <a:buAutoNum type="romanLcPeriod"/>
            </a:pPr>
            <a:r>
              <a:rPr lang="en-GB" sz="2400"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Needs-based funding</a:t>
            </a:r>
            <a:br>
              <a:rPr lang="en-GB"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400" dirty="0" err="1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Funding</a:t>
            </a:r>
            <a:r>
              <a:rPr lang="en-GB" sz="140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must meet the actual, evolving and distinct needs and circumstances of First Nations</a:t>
            </a:r>
            <a:r>
              <a:rPr lang="en-GB"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lnSpc>
                <a:spcPts val="1800"/>
              </a:lnSpc>
              <a:spcBef>
                <a:spcPts val="0"/>
              </a:spcBef>
              <a:spcAft>
                <a:spcPts val="1200"/>
              </a:spcAft>
              <a:buClr>
                <a:srgbClr val="98622F"/>
              </a:buClr>
              <a:buSzPct val="70000"/>
              <a:buFont typeface="+mj-lt"/>
              <a:buAutoNum type="romanLcPeriod"/>
            </a:pPr>
            <a:r>
              <a:rPr lang="en-GB" sz="2400"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Durability against ongoing or new discrimination</a:t>
            </a:r>
            <a:br>
              <a:rPr lang="en-GB"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40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Protect reforms from fiscal restraint, policy changes or political cycles.</a:t>
            </a:r>
          </a:p>
          <a:p>
            <a:pPr marL="514350" indent="-514350" algn="l">
              <a:lnSpc>
                <a:spcPts val="1800"/>
              </a:lnSpc>
              <a:spcBef>
                <a:spcPts val="0"/>
              </a:spcBef>
              <a:spcAft>
                <a:spcPts val="1200"/>
              </a:spcAft>
              <a:buClr>
                <a:srgbClr val="98622F"/>
              </a:buClr>
              <a:buSzPct val="70000"/>
              <a:buFont typeface="+mj-lt"/>
              <a:buAutoNum type="romanLcPeriod"/>
            </a:pPr>
            <a:r>
              <a:rPr lang="en-GB" sz="2400"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Independent enforcement and continued oversight</a:t>
            </a:r>
            <a:br>
              <a:rPr lang="en-GB"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40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Independent enforcement is essential to ensure compliance and prevent recurrence of discrimination.</a:t>
            </a:r>
          </a:p>
          <a:p>
            <a:pPr marL="514350" indent="-514350" algn="l">
              <a:lnSpc>
                <a:spcPts val="1800"/>
              </a:lnSpc>
              <a:spcBef>
                <a:spcPts val="0"/>
              </a:spcBef>
              <a:spcAft>
                <a:spcPts val="1200"/>
              </a:spcAft>
              <a:buClr>
                <a:srgbClr val="98622F"/>
              </a:buClr>
              <a:buSzPct val="70000"/>
              <a:buFont typeface="+mj-lt"/>
              <a:buAutoNum type="romanLcPeriod"/>
            </a:pPr>
            <a:r>
              <a:rPr lang="en-GB" sz="2400"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Access to justice and protection from retaliation</a:t>
            </a:r>
            <a:br>
              <a:rPr lang="en-GB"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40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Guaranteed access to remedies and enforcement with explicit protections from retaliation.</a:t>
            </a:r>
          </a:p>
          <a:p>
            <a:pPr marL="514350" indent="-514350" algn="l">
              <a:lnSpc>
                <a:spcPts val="1800"/>
              </a:lnSpc>
              <a:spcBef>
                <a:spcPts val="0"/>
              </a:spcBef>
              <a:spcAft>
                <a:spcPts val="1200"/>
              </a:spcAft>
              <a:buClr>
                <a:srgbClr val="98622F"/>
              </a:buClr>
              <a:buSzPct val="70000"/>
              <a:buFont typeface="+mj-lt"/>
              <a:buAutoNum type="romanLcPeriod"/>
            </a:pPr>
            <a:r>
              <a:rPr lang="en-GB" sz="2400"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Capacity as a Crown obligation</a:t>
            </a:r>
            <a:br>
              <a:rPr lang="en-GB"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40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Timely and sustained funding and technical supports to enable First Nations to meet these minimum standards.</a:t>
            </a:r>
          </a:p>
        </p:txBody>
      </p:sp>
    </p:spTree>
    <p:extLst>
      <p:ext uri="{BB962C8B-B14F-4D97-AF65-F5344CB8AC3E}">
        <p14:creationId xmlns:p14="http://schemas.microsoft.com/office/powerpoint/2010/main" val="2725864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542112" y="482369"/>
            <a:ext cx="8846588" cy="123110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CA" sz="4000" b="1" dirty="0">
                <a:solidFill>
                  <a:srgbClr val="1A2C4E"/>
                </a:solidFill>
                <a:latin typeface="Playfair Display"/>
              </a:rPr>
              <a:t>First Nations-led Decision Making</a:t>
            </a:r>
          </a:p>
          <a:p>
            <a:pPr algn="l"/>
            <a:endParaRPr sz="4000" b="1" i="0" dirty="0">
              <a:solidFill>
                <a:srgbClr val="985E1E"/>
              </a:solidFill>
              <a:latin typeface="Aptos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35213" y="1183211"/>
            <a:ext cx="8974249" cy="307777"/>
          </a:xfrm>
          <a:prstGeom prst="rect">
            <a:avLst/>
          </a:prstGeom>
          <a:noFill/>
        </p:spPr>
        <p:txBody>
          <a:bodyPr wrap="none" lIns="114297" tIns="0" rIns="0" bIns="0">
            <a:spAutoFit/>
          </a:bodyPr>
          <a:lstStyle/>
          <a:p>
            <a:r>
              <a:rPr lang="en-GB" sz="2000" i="1" dirty="0">
                <a:solidFill>
                  <a:srgbClr val="1A2C4E"/>
                </a:solidFill>
                <a:latin typeface="Aptos"/>
              </a:rPr>
              <a:t>Governance structures will determine whether all other standards can be upheld</a:t>
            </a:r>
            <a:endParaRPr lang="en-GB" sz="2000" b="0" i="1" dirty="0">
              <a:solidFill>
                <a:srgbClr val="1A2C4E"/>
              </a:solidFill>
              <a:latin typeface="Aptos"/>
            </a:endParaRPr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5782" y="1637857"/>
            <a:ext cx="213232" cy="170612"/>
          </a:xfrm>
          <a:prstGeom prst="rect">
            <a:avLst/>
          </a:prstGeom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id="{4B7E53A4-09E8-E9C1-5C64-C8EB471CE6CE}"/>
              </a:ext>
            </a:extLst>
          </p:cNvPr>
          <p:cNvGrpSpPr/>
          <p:nvPr/>
        </p:nvGrpSpPr>
        <p:grpSpPr>
          <a:xfrm>
            <a:off x="481606" y="1575759"/>
            <a:ext cx="5661048" cy="4277237"/>
            <a:chOff x="473010" y="1448097"/>
            <a:chExt cx="5650159" cy="3487158"/>
          </a:xfrm>
        </p:grpSpPr>
        <p:sp>
          <p:nvSpPr>
            <p:cNvPr id="3" name="Rounded Rectangle 2"/>
            <p:cNvSpPr/>
            <p:nvPr/>
          </p:nvSpPr>
          <p:spPr>
            <a:xfrm>
              <a:off x="533400" y="1448097"/>
              <a:ext cx="5448300" cy="3487158"/>
            </a:xfrm>
            <a:prstGeom prst="roundRect">
              <a:avLst>
                <a:gd name="adj" fmla="val 1256"/>
              </a:avLst>
            </a:prstGeom>
            <a:solidFill>
              <a:srgbClr val="EDE8E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4" name="Rectangle 3"/>
            <p:cNvSpPr/>
            <p:nvPr/>
          </p:nvSpPr>
          <p:spPr>
            <a:xfrm>
              <a:off x="533400" y="1517544"/>
              <a:ext cx="5448300" cy="550366"/>
            </a:xfrm>
            <a:prstGeom prst="rect">
              <a:avLst/>
            </a:prstGeom>
            <a:solidFill>
              <a:srgbClr val="1A2C4E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pic>
          <p:nvPicPr>
            <p:cNvPr id="10" name="Picture 9" descr="image.png"/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73010" y="3422559"/>
              <a:ext cx="385477" cy="385477"/>
            </a:xfrm>
            <a:prstGeom prst="rect">
              <a:avLst/>
            </a:prstGeom>
          </p:spPr>
        </p:pic>
        <p:sp>
          <p:nvSpPr>
            <p:cNvPr id="22" name="TextBox 21"/>
            <p:cNvSpPr txBox="1"/>
            <p:nvPr/>
          </p:nvSpPr>
          <p:spPr>
            <a:xfrm>
              <a:off x="609436" y="1546798"/>
              <a:ext cx="1659118" cy="253259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sz="2000" b="1" i="0">
                  <a:solidFill>
                    <a:srgbClr val="F4F1EC"/>
                  </a:solidFill>
                  <a:latin typeface="Playfair Display"/>
                </a:rPr>
                <a:t>Loving Justice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975246" y="1754639"/>
              <a:ext cx="3559117" cy="333754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sz="2400" b="0" i="0">
                  <a:solidFill>
                    <a:srgbClr val="E8C882"/>
                  </a:solidFill>
                  <a:latin typeface="Aptos"/>
                </a:rPr>
                <a:t>National Oversight Council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975246" y="2122235"/>
              <a:ext cx="5147923" cy="506518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l"/>
              <a:r>
                <a:rPr sz="2000" b="1" i="0">
                  <a:solidFill>
                    <a:srgbClr val="1A2C4E"/>
                  </a:solidFill>
                  <a:latin typeface="Aptos"/>
                </a:rPr>
                <a:t>Mandated by Rights Holders</a:t>
              </a:r>
              <a:r>
                <a:rPr sz="2000" b="0" i="0">
                  <a:solidFill>
                    <a:srgbClr val="2D3748"/>
                  </a:solidFill>
                  <a:latin typeface="Aptos"/>
                </a:rPr>
                <a:t> — authority flows from First Nations, not Canada</a:t>
              </a:r>
              <a:endParaRPr sz="2000" b="0" i="0">
                <a:solidFill>
                  <a:srgbClr val="2D5E7E"/>
                </a:solidFill>
                <a:latin typeface="Aptos"/>
                <a:hlinkClick r:id="rId5" tooltip="22026 Jul 2 Long-Term Reform of FNCFS - long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973276" y="2689453"/>
              <a:ext cx="5006657" cy="506518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l"/>
              <a:r>
                <a:rPr sz="2000" b="1" i="0">
                  <a:solidFill>
                    <a:srgbClr val="1A2C4E"/>
                  </a:solidFill>
                  <a:latin typeface="Aptos"/>
                </a:rPr>
                <a:t>Oversees design, management, and control</a:t>
              </a:r>
              <a:r>
                <a:rPr sz="2000" b="0" i="0">
                  <a:solidFill>
                    <a:srgbClr val="2D3748"/>
                  </a:solidFill>
                  <a:latin typeface="Aptos"/>
                </a:rPr>
                <a:t> of FNCFS nationally and regionally</a:t>
              </a:r>
              <a:endParaRPr sz="2000" b="0" i="0">
                <a:solidFill>
                  <a:srgbClr val="2D5E7E"/>
                </a:solidFill>
                <a:latin typeface="Aptos"/>
                <a:hlinkClick r:id="rId5" tooltip="22026 Jul 2 Long-Term Reform of FNCFS - long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973276" y="3351402"/>
              <a:ext cx="5109574" cy="506518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l"/>
              <a:r>
                <a:rPr sz="2000" b="1" i="0">
                  <a:solidFill>
                    <a:srgbClr val="1A2C4E"/>
                  </a:solidFill>
                  <a:latin typeface="Aptos"/>
                </a:rPr>
                <a:t>Canada required to implement</a:t>
              </a:r>
              <a:r>
                <a:rPr sz="2000" b="0" i="0">
                  <a:solidFill>
                    <a:srgbClr val="2D3748"/>
                  </a:solidFill>
                  <a:latin typeface="Aptos"/>
                </a:rPr>
                <a:t> Council recommendations</a:t>
              </a:r>
              <a:endParaRPr sz="2000" b="0" i="0">
                <a:solidFill>
                  <a:srgbClr val="2D5E7E"/>
                </a:solidFill>
                <a:latin typeface="Aptos"/>
                <a:hlinkClick r:id="rId5" tooltip="22026 Jul 2 Long-Term Reform of FNCFS - long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975246" y="3974300"/>
              <a:ext cx="4619824" cy="506518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l"/>
              <a:r>
                <a:rPr sz="2000" b="0" i="0">
                  <a:solidFill>
                    <a:srgbClr val="2D3748"/>
                  </a:solidFill>
                  <a:latin typeface="Aptos"/>
                </a:rPr>
                <a:t>Supported by national </a:t>
              </a:r>
              <a:r>
                <a:rPr lang="en-CA" sz="2000">
                  <a:solidFill>
                    <a:srgbClr val="2D3748"/>
                  </a:solidFill>
                  <a:latin typeface="Aptos"/>
                </a:rPr>
                <a:t>&amp; </a:t>
              </a:r>
              <a:r>
                <a:rPr sz="2000" b="0" i="0">
                  <a:solidFill>
                    <a:srgbClr val="2D3748"/>
                  </a:solidFill>
                  <a:latin typeface="Aptos"/>
                </a:rPr>
                <a:t>regional technical experts and secretariats</a:t>
              </a:r>
              <a:endParaRPr sz="2000" b="0" i="0">
                <a:solidFill>
                  <a:srgbClr val="2D5E7E"/>
                </a:solidFill>
                <a:latin typeface="Aptos"/>
                <a:hlinkClick r:id="rId5" tooltip="22026 Jul 2 Long-Term Reform of FNCFS - long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1014423" y="4584640"/>
              <a:ext cx="4399844" cy="250925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sz="2000" b="1" i="0">
                  <a:solidFill>
                    <a:srgbClr val="1A2C4E"/>
                  </a:solidFill>
                  <a:latin typeface="Aptos"/>
                </a:rPr>
                <a:t>Elder and youth participation</a:t>
              </a:r>
              <a:r>
                <a:rPr sz="2000" b="0" i="0">
                  <a:solidFill>
                    <a:srgbClr val="2D3748"/>
                  </a:solidFill>
                  <a:latin typeface="Aptos"/>
                </a:rPr>
                <a:t> required</a:t>
              </a:r>
              <a:endParaRPr sz="2000" b="0" i="0">
                <a:solidFill>
                  <a:srgbClr val="2D5E7E"/>
                </a:solidFill>
                <a:latin typeface="Aptos"/>
                <a:hlinkClick r:id="rId5" tooltip="22026 Jul 2 Long-Term Reform of FNCFS - long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endParaRPr>
            </a:p>
          </p:txBody>
        </p:sp>
      </p:grpSp>
      <p:sp>
        <p:nvSpPr>
          <p:cNvPr id="11" name="Rounded Rectangle 10"/>
          <p:cNvSpPr/>
          <p:nvPr/>
        </p:nvSpPr>
        <p:spPr>
          <a:xfrm>
            <a:off x="6155694" y="1709573"/>
            <a:ext cx="5448300" cy="4549824"/>
          </a:xfrm>
          <a:prstGeom prst="roundRect">
            <a:avLst>
              <a:gd name="adj" fmla="val 1256"/>
            </a:avLst>
          </a:prstGeom>
          <a:solidFill>
            <a:srgbClr val="EDE8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6120349" y="1659046"/>
            <a:ext cx="5448300" cy="669949"/>
          </a:xfrm>
          <a:prstGeom prst="rect">
            <a:avLst/>
          </a:prstGeom>
          <a:solidFill>
            <a:srgbClr val="2B5A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pic>
        <p:nvPicPr>
          <p:cNvPr id="16" name="Picture 15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142653" y="2862125"/>
            <a:ext cx="425473" cy="425473"/>
          </a:xfrm>
          <a:prstGeom prst="rect">
            <a:avLst/>
          </a:prstGeom>
        </p:spPr>
      </p:pic>
      <p:sp>
        <p:nvSpPr>
          <p:cNvPr id="17" name="Rounded Rectangle 16"/>
          <p:cNvSpPr/>
          <p:nvPr/>
        </p:nvSpPr>
        <p:spPr>
          <a:xfrm>
            <a:off x="542112" y="5858908"/>
            <a:ext cx="11125200" cy="583522"/>
          </a:xfrm>
          <a:prstGeom prst="roundRect">
            <a:avLst>
              <a:gd name="adj" fmla="val 16523"/>
            </a:avLst>
          </a:prstGeom>
          <a:solidFill>
            <a:srgbClr val="1A2C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8" name="Picture 17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8295" y="6021439"/>
            <a:ext cx="348206" cy="279080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6200696" y="1689489"/>
            <a:ext cx="2954215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2000" b="1" i="0" dirty="0">
                <a:solidFill>
                  <a:srgbClr val="F4F1EC"/>
                </a:solidFill>
                <a:latin typeface="Playfair Display"/>
              </a:rPr>
              <a:t>Canada's National Plan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652004" y="1922180"/>
            <a:ext cx="3805914" cy="36933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2400" b="0" i="0" dirty="0">
                <a:solidFill>
                  <a:srgbClr val="F4F1EC"/>
                </a:solidFill>
                <a:latin typeface="Aptos"/>
              </a:rPr>
              <a:t>Regional Governance Bodies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50172" y="2684483"/>
            <a:ext cx="4508784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2000" b="0" i="0" dirty="0">
                <a:solidFill>
                  <a:srgbClr val="2D3748"/>
                </a:solidFill>
                <a:latin typeface="Aptos"/>
              </a:rPr>
              <a:t>First Nations participate through regional agreements</a:t>
            </a:r>
            <a:r>
              <a:rPr sz="2000" b="1" i="0" dirty="0">
                <a:solidFill>
                  <a:srgbClr val="1A2C4E"/>
                </a:solidFill>
                <a:latin typeface="Aptos"/>
              </a:rPr>
              <a:t> to implement Canada's framework</a:t>
            </a:r>
            <a:endParaRPr sz="2000" b="0" i="0" dirty="0">
              <a:solidFill>
                <a:srgbClr val="2D5E7E"/>
              </a:solidFill>
              <a:latin typeface="Aptos"/>
              <a:hlinkClick r:id="rId5" tooltip="22026 Jul 2 Long-Term Reform of FNCFS - long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638909" y="4470197"/>
            <a:ext cx="4896620" cy="123110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2000" b="0" i="0" dirty="0">
                <a:solidFill>
                  <a:srgbClr val="2D3748"/>
                </a:solidFill>
                <a:latin typeface="Aptos"/>
              </a:rPr>
              <a:t>Regional bodies provide</a:t>
            </a:r>
            <a:r>
              <a:rPr sz="2000" b="1" i="0" dirty="0">
                <a:solidFill>
                  <a:srgbClr val="1A2C4E"/>
                </a:solidFill>
                <a:latin typeface="Aptos"/>
              </a:rPr>
              <a:t> recommendations to Canada;</a:t>
            </a:r>
            <a:r>
              <a:rPr sz="2000" b="0" i="0" dirty="0">
                <a:solidFill>
                  <a:srgbClr val="2D3748"/>
                </a:solidFill>
                <a:latin typeface="Aptos"/>
              </a:rPr>
              <a:t> Canada retains decision and discretion-making authority over critical elements</a:t>
            </a:r>
            <a:endParaRPr sz="2000" b="0" i="0" dirty="0">
              <a:solidFill>
                <a:srgbClr val="2D5E7E"/>
              </a:solidFill>
              <a:latin typeface="Aptos"/>
              <a:hlinkClick r:id="rId5" tooltip="22026 Jul 2 Long-Term Reform of FNCFS - long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652004" y="3708084"/>
            <a:ext cx="4692551" cy="61555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2000" b="1" i="0" dirty="0">
                <a:solidFill>
                  <a:srgbClr val="1A2C4E"/>
                </a:solidFill>
                <a:latin typeface="Aptos"/>
              </a:rPr>
              <a:t>Canada retains control</a:t>
            </a:r>
            <a:r>
              <a:rPr sz="2000" b="0" i="0" dirty="0">
                <a:solidFill>
                  <a:srgbClr val="2D3748"/>
                </a:solidFill>
                <a:latin typeface="Aptos"/>
              </a:rPr>
              <a:t> over key decisions and policies</a:t>
            </a:r>
            <a:endParaRPr sz="2000" b="0" i="0" dirty="0">
              <a:solidFill>
                <a:srgbClr val="2D5E7E"/>
              </a:solidFill>
              <a:latin typeface="Aptos"/>
              <a:hlinkClick r:id="rId5" tooltip="22026 Jul 2 Long-Term Reform of FNCFS - long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024062" y="5898329"/>
            <a:ext cx="2731966" cy="246221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600" b="1" i="0" dirty="0">
                <a:solidFill>
                  <a:srgbClr val="E8C882"/>
                </a:solidFill>
                <a:latin typeface="Aptos"/>
              </a:rPr>
              <a:t>Minimum Standard Question: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295314" y="6120099"/>
            <a:ext cx="10363286" cy="2769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b="0" i="1" dirty="0">
                <a:solidFill>
                  <a:srgbClr val="F4F1EC"/>
                </a:solidFill>
                <a:latin typeface="Aptos"/>
              </a:rPr>
              <a:t>Does this governance structure give Rights Holders real decision-making authority, or consultation rights?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33386" y="6495887"/>
            <a:ext cx="5130572" cy="13334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809" b="0" i="0">
                <a:solidFill>
                  <a:srgbClr val="5A6678"/>
                </a:solidFill>
                <a:latin typeface="Aptos"/>
              </a:rPr>
              <a:t>AFN Annual General Assembly — July 2026 | Long-Term Reform of First Nations Child and Family Services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1597141" y="6495887"/>
            <a:ext cx="91440" cy="13334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809" b="0" i="0">
                <a:solidFill>
                  <a:srgbClr val="5A6678"/>
                </a:solidFill>
                <a:latin typeface="Aptos"/>
              </a:rPr>
              <a:t>8</a:t>
            </a:r>
          </a:p>
        </p:txBody>
      </p:sp>
      <p:pic>
        <p:nvPicPr>
          <p:cNvPr id="56" name="Picture 9" descr="image.png">
            <a:extLst>
              <a:ext uri="{FF2B5EF4-FFF2-40B4-BE49-F238E27FC236}">
                <a16:creationId xmlns:a16="http://schemas.microsoft.com/office/drawing/2014/main" id="{4BEA3E82-D353-CCA0-9451-F8F31592271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1960" y="3155739"/>
            <a:ext cx="468456" cy="468456"/>
          </a:xfrm>
          <a:prstGeom prst="rect">
            <a:avLst/>
          </a:prstGeom>
        </p:spPr>
      </p:pic>
      <p:pic>
        <p:nvPicPr>
          <p:cNvPr id="58" name="Picture 9" descr="image.png">
            <a:extLst>
              <a:ext uri="{FF2B5EF4-FFF2-40B4-BE49-F238E27FC236}">
                <a16:creationId xmlns:a16="http://schemas.microsoft.com/office/drawing/2014/main" id="{9D62D2A1-ECBF-82DA-EFED-D55E8555A0A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1960" y="4718285"/>
            <a:ext cx="468456" cy="468456"/>
          </a:xfrm>
          <a:prstGeom prst="rect">
            <a:avLst/>
          </a:prstGeom>
        </p:spPr>
      </p:pic>
      <p:pic>
        <p:nvPicPr>
          <p:cNvPr id="60" name="Picture 9" descr="image.png">
            <a:extLst>
              <a:ext uri="{FF2B5EF4-FFF2-40B4-BE49-F238E27FC236}">
                <a16:creationId xmlns:a16="http://schemas.microsoft.com/office/drawing/2014/main" id="{728270A7-D7EB-0621-04BC-B3D4F6F3217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1960" y="2465126"/>
            <a:ext cx="468456" cy="468456"/>
          </a:xfrm>
          <a:prstGeom prst="rect">
            <a:avLst/>
          </a:prstGeom>
        </p:spPr>
      </p:pic>
      <p:pic>
        <p:nvPicPr>
          <p:cNvPr id="62" name="Picture 9" descr="image.png">
            <a:extLst>
              <a:ext uri="{FF2B5EF4-FFF2-40B4-BE49-F238E27FC236}">
                <a16:creationId xmlns:a16="http://schemas.microsoft.com/office/drawing/2014/main" id="{98916CD7-2970-EAB2-7A0B-333767530F7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3151" y="5257115"/>
            <a:ext cx="468456" cy="468456"/>
          </a:xfrm>
          <a:prstGeom prst="rect">
            <a:avLst/>
          </a:prstGeom>
        </p:spPr>
      </p:pic>
      <p:pic>
        <p:nvPicPr>
          <p:cNvPr id="64" name="Picture 15" descr="image.png">
            <a:extLst>
              <a:ext uri="{FF2B5EF4-FFF2-40B4-BE49-F238E27FC236}">
                <a16:creationId xmlns:a16="http://schemas.microsoft.com/office/drawing/2014/main" id="{E1FE3C7C-9F5F-FF2B-1D39-58FBB8EA2DD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120349" y="3832983"/>
            <a:ext cx="425473" cy="425473"/>
          </a:xfrm>
          <a:prstGeom prst="rect">
            <a:avLst/>
          </a:prstGeom>
        </p:spPr>
      </p:pic>
      <p:pic>
        <p:nvPicPr>
          <p:cNvPr id="66" name="Picture 15" descr="image.png">
            <a:extLst>
              <a:ext uri="{FF2B5EF4-FFF2-40B4-BE49-F238E27FC236}">
                <a16:creationId xmlns:a16="http://schemas.microsoft.com/office/drawing/2014/main" id="{F13A7951-FC8B-6305-F8FD-33E11C65CB7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144972" y="4730988"/>
            <a:ext cx="425473" cy="42547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0348BE7-5E18-62B1-2DA1-E88B1B5CA1BC}"/>
              </a:ext>
            </a:extLst>
          </p:cNvPr>
          <p:cNvSpPr txBox="1"/>
          <p:nvPr/>
        </p:nvSpPr>
        <p:spPr>
          <a:xfrm>
            <a:off x="533386" y="304792"/>
            <a:ext cx="1195840" cy="14420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lang="en-CA" sz="937" b="1" i="0" dirty="0">
                <a:solidFill>
                  <a:srgbClr val="985E1E"/>
                </a:solidFill>
                <a:latin typeface="Aptos"/>
              </a:rPr>
              <a:t>Minimum Standard #1</a:t>
            </a:r>
            <a:endParaRPr sz="937" b="1" i="0" dirty="0">
              <a:solidFill>
                <a:srgbClr val="985E1E"/>
              </a:solidFill>
              <a:latin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42498501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3AB5A628-EB55-EB21-C94C-9FCC2620FD00}"/>
              </a:ext>
            </a:extLst>
          </p:cNvPr>
          <p:cNvSpPr txBox="1"/>
          <p:nvPr/>
        </p:nvSpPr>
        <p:spPr>
          <a:xfrm>
            <a:off x="542112" y="482369"/>
            <a:ext cx="8846588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CA" sz="4000" b="1" dirty="0">
                <a:solidFill>
                  <a:srgbClr val="1A2C4E"/>
                </a:solidFill>
                <a:latin typeface="Playfair Display"/>
              </a:rPr>
              <a:t>Human Rights Principles</a:t>
            </a:r>
          </a:p>
          <a:p>
            <a:pPr algn="l"/>
            <a:r>
              <a:rPr lang="en-CA" sz="2000" i="1" dirty="0">
                <a:solidFill>
                  <a:schemeClr val="tx2">
                    <a:lumMod val="75000"/>
                  </a:schemeClr>
                </a:solidFill>
                <a:latin typeface="Aptos"/>
              </a:rPr>
              <a:t>What comes first: Rights or Program/Policy?</a:t>
            </a:r>
            <a:endParaRPr sz="2000" i="1" dirty="0">
              <a:solidFill>
                <a:schemeClr val="tx2">
                  <a:lumMod val="75000"/>
                </a:schemeClr>
              </a:solidFill>
              <a:latin typeface="Apto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179DB33-851B-DE4D-99F3-DF4BFF52D353}"/>
              </a:ext>
            </a:extLst>
          </p:cNvPr>
          <p:cNvSpPr txBox="1"/>
          <p:nvPr/>
        </p:nvSpPr>
        <p:spPr>
          <a:xfrm>
            <a:off x="533386" y="304792"/>
            <a:ext cx="1195840" cy="14420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lang="en-CA" sz="937" b="1" i="0" dirty="0">
                <a:solidFill>
                  <a:srgbClr val="985E1E"/>
                </a:solidFill>
                <a:latin typeface="Aptos"/>
              </a:rPr>
              <a:t>Minimum Standard #2</a:t>
            </a:r>
            <a:endParaRPr sz="937" b="1" i="0" dirty="0">
              <a:solidFill>
                <a:srgbClr val="985E1E"/>
              </a:solidFill>
              <a:latin typeface="Aptos"/>
            </a:endParaRPr>
          </a:p>
        </p:txBody>
      </p:sp>
      <p:sp>
        <p:nvSpPr>
          <p:cNvPr id="11" name="Rounded Rectangle 2">
            <a:extLst>
              <a:ext uri="{FF2B5EF4-FFF2-40B4-BE49-F238E27FC236}">
                <a16:creationId xmlns:a16="http://schemas.microsoft.com/office/drawing/2014/main" id="{C6DE360D-D38E-8EDA-5E3A-8E5D172A1AE8}"/>
              </a:ext>
            </a:extLst>
          </p:cNvPr>
          <p:cNvSpPr/>
          <p:nvPr/>
        </p:nvSpPr>
        <p:spPr>
          <a:xfrm>
            <a:off x="457200" y="1948308"/>
            <a:ext cx="5524500" cy="3783210"/>
          </a:xfrm>
          <a:prstGeom prst="roundRect">
            <a:avLst>
              <a:gd name="adj" fmla="val 2014"/>
            </a:avLst>
          </a:prstGeom>
          <a:noFill/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8426A86-2630-84C4-19E9-EAB5A9AFA2FD}"/>
              </a:ext>
            </a:extLst>
          </p:cNvPr>
          <p:cNvSpPr/>
          <p:nvPr/>
        </p:nvSpPr>
        <p:spPr>
          <a:xfrm>
            <a:off x="476250" y="1967358"/>
            <a:ext cx="5486400" cy="66853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ounded Rectangle 9">
            <a:extLst>
              <a:ext uri="{FF2B5EF4-FFF2-40B4-BE49-F238E27FC236}">
                <a16:creationId xmlns:a16="http://schemas.microsoft.com/office/drawing/2014/main" id="{BEC1EA4A-5A4E-CFE3-4ACA-31A11BE6529E}"/>
              </a:ext>
            </a:extLst>
          </p:cNvPr>
          <p:cNvSpPr/>
          <p:nvPr/>
        </p:nvSpPr>
        <p:spPr>
          <a:xfrm>
            <a:off x="6210300" y="1948308"/>
            <a:ext cx="5524500" cy="3783210"/>
          </a:xfrm>
          <a:prstGeom prst="roundRect">
            <a:avLst>
              <a:gd name="adj" fmla="val 2014"/>
            </a:avLst>
          </a:prstGeom>
          <a:noFill/>
          <a:ln w="25400">
            <a:solidFill>
              <a:srgbClr val="5C2D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0748F4D-6C36-0149-B26B-E553B0279DBC}"/>
              </a:ext>
            </a:extLst>
          </p:cNvPr>
          <p:cNvSpPr/>
          <p:nvPr/>
        </p:nvSpPr>
        <p:spPr>
          <a:xfrm>
            <a:off x="6229350" y="1967358"/>
            <a:ext cx="5486400" cy="66853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A712EE6-D4EA-C6E0-7D0E-35A6A08E345F}"/>
              </a:ext>
            </a:extLst>
          </p:cNvPr>
          <p:cNvSpPr txBox="1"/>
          <p:nvPr/>
        </p:nvSpPr>
        <p:spPr>
          <a:xfrm>
            <a:off x="971376" y="1985472"/>
            <a:ext cx="1795363" cy="30777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lang="en-CA" sz="2000" b="1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Loving Justice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4F80DF4-73DB-F098-33BC-03870B58FC7B}"/>
              </a:ext>
            </a:extLst>
          </p:cNvPr>
          <p:cNvSpPr txBox="1"/>
          <p:nvPr/>
        </p:nvSpPr>
        <p:spPr>
          <a:xfrm>
            <a:off x="971376" y="2312626"/>
            <a:ext cx="3197991" cy="2769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lang="en-CA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 Nations-Led · Rights-First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B7AEDB7-CC76-9C32-6F57-5A3AB68D3E43}"/>
              </a:ext>
            </a:extLst>
          </p:cNvPr>
          <p:cNvSpPr txBox="1"/>
          <p:nvPr/>
        </p:nvSpPr>
        <p:spPr>
          <a:xfrm>
            <a:off x="872259" y="2765306"/>
            <a:ext cx="4780686" cy="49244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GB" sz="1600" b="1" i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Foundation:</a:t>
            </a:r>
            <a:r>
              <a:rPr lang="en-GB" sz="1600" b="0" i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Rights-first — national minimum human rights standards: non-negotiable floor</a:t>
            </a:r>
            <a:endParaRPr lang="en-GB" sz="1600" b="0" i="0">
              <a:solidFill>
                <a:srgbClr val="323232"/>
              </a:solidFill>
              <a:latin typeface="Arial" panose="020B0604020202020204" pitchFamily="34" charset="0"/>
              <a:cs typeface="Arial" panose="020B0604020202020204" pitchFamily="34" charset="0"/>
              <a:hlinkClick r:id="rId3" tooltip="Update: Now available - Loving Justice National Plan ...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334EC73-6417-9F16-C30E-66132EF823D6}"/>
              </a:ext>
            </a:extLst>
          </p:cNvPr>
          <p:cNvSpPr txBox="1"/>
          <p:nvPr/>
        </p:nvSpPr>
        <p:spPr>
          <a:xfrm>
            <a:off x="6724015" y="1985451"/>
            <a:ext cx="2211070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0" tIns="0" rIns="0" bIns="0">
            <a:spAutoFit/>
          </a:bodyPr>
          <a:lstStyle/>
          <a:p>
            <a:pPr algn="l"/>
            <a:r>
              <a:rPr lang="en-CA" sz="2000" b="1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Canada's Plan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992D413-1113-6B1A-6FE2-D4D1FD562121}"/>
              </a:ext>
            </a:extLst>
          </p:cNvPr>
          <p:cNvSpPr txBox="1"/>
          <p:nvPr/>
        </p:nvSpPr>
        <p:spPr>
          <a:xfrm>
            <a:off x="6724015" y="2344420"/>
            <a:ext cx="2211070" cy="2914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lIns="0" tIns="0" rIns="0" bIns="0">
            <a:noAutofit/>
          </a:bodyPr>
          <a:lstStyle/>
          <a:p>
            <a:pPr algn="l"/>
            <a:r>
              <a:rPr lang="en-CA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Government-Led · Program-Firs</a:t>
            </a:r>
            <a:r>
              <a:rPr lang="en-CA" b="0" i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F0D1E4E-E47A-7C3A-195A-D248491F6CEF}"/>
              </a:ext>
            </a:extLst>
          </p:cNvPr>
          <p:cNvSpPr txBox="1"/>
          <p:nvPr/>
        </p:nvSpPr>
        <p:spPr>
          <a:xfrm>
            <a:off x="6625215" y="2765306"/>
            <a:ext cx="4498961" cy="49244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en-GB" sz="1600" b="1" i="0" dirty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Foundation:</a:t>
            </a:r>
            <a:r>
              <a:rPr lang="en-GB" sz="1600" b="0" i="0" dirty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federal control program approach that defines and constrains rights </a:t>
            </a:r>
            <a:endParaRPr lang="en-GB" sz="1600" b="0" i="0" dirty="0">
              <a:solidFill>
                <a:srgbClr val="323232"/>
              </a:solidFill>
              <a:latin typeface="Arial" panose="020B0604020202020204" pitchFamily="34" charset="0"/>
              <a:cs typeface="Arial" panose="020B0604020202020204" pitchFamily="34" charset="0"/>
              <a:hlinkClick r:id="rId4" tooltip="Loving Justice Plan &amp; Canada’s Plan 2025 CHRT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58334FA-BC9C-3221-6FC7-C57341318A70}"/>
              </a:ext>
            </a:extLst>
          </p:cNvPr>
          <p:cNvSpPr txBox="1"/>
          <p:nvPr/>
        </p:nvSpPr>
        <p:spPr>
          <a:xfrm>
            <a:off x="872259" y="3342852"/>
            <a:ext cx="4718180" cy="49244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GB" sz="1600" b="1" i="0" dirty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Governance:</a:t>
            </a:r>
            <a:r>
              <a:rPr lang="en-GB" sz="1600" b="0" i="0" dirty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First Nations-led governance, oversight and decision-making authority</a:t>
            </a:r>
            <a:endParaRPr lang="en-GB" sz="1600" b="0" i="0" dirty="0">
              <a:solidFill>
                <a:srgbClr val="323232"/>
              </a:solidFill>
              <a:latin typeface="Arial" panose="020B0604020202020204" pitchFamily="34" charset="0"/>
              <a:cs typeface="Arial" panose="020B0604020202020204" pitchFamily="34" charset="0"/>
              <a:hlinkClick r:id="rId3" tooltip="Update: Now available - Loving Justice National Plan ...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99F8AD9-A36E-DF62-FA39-43151CEBBB37}"/>
              </a:ext>
            </a:extLst>
          </p:cNvPr>
          <p:cNvSpPr txBox="1"/>
          <p:nvPr/>
        </p:nvSpPr>
        <p:spPr>
          <a:xfrm>
            <a:off x="872259" y="3936290"/>
            <a:ext cx="4379604" cy="120032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GB" sz="1600" b="1" i="0" dirty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Funding:</a:t>
            </a:r>
            <a:r>
              <a:rPr lang="en-GB" sz="1600" b="0" i="0" dirty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Financially responsible- flexible, needs-based funding with actuals as backstop — responsive to real needs, not fixed costs. </a:t>
            </a:r>
            <a:endParaRPr lang="en-GB" sz="1600" b="0" i="0" dirty="0">
              <a:solidFill>
                <a:srgbClr val="323232"/>
              </a:solidFill>
              <a:latin typeface="Arial" panose="020B0604020202020204" pitchFamily="34" charset="0"/>
              <a:cs typeface="Arial" panose="020B0604020202020204" pitchFamily="34" charset="0"/>
              <a:hlinkClick r:id="rId3" tooltip="Update: Now available - Loving Justice National Plan ..."/>
            </a:endParaRPr>
          </a:p>
          <a:p>
            <a:pPr algn="l">
              <a:lnSpc>
                <a:spcPct val="100000"/>
              </a:lnSpc>
            </a:pPr>
            <a:endParaRPr lang="en-GB" sz="1000" b="0" i="0" dirty="0">
              <a:solidFill>
                <a:srgbClr val="323232"/>
              </a:solidFill>
              <a:latin typeface="Arial" panose="020B0604020202020204" pitchFamily="34" charset="0"/>
              <a:cs typeface="Arial" panose="020B0604020202020204" pitchFamily="34" charset="0"/>
              <a:hlinkClick r:id="rId3" tooltip="Update: Now available - Loving Justice National Plan ..."/>
            </a:endParaRPr>
          </a:p>
          <a:p>
            <a:pPr algn="l">
              <a:lnSpc>
                <a:spcPct val="100000"/>
              </a:lnSpc>
            </a:pPr>
            <a:endParaRPr lang="en-GB" sz="1000" b="0" i="0" dirty="0">
              <a:solidFill>
                <a:srgbClr val="323232"/>
              </a:solidFill>
              <a:latin typeface="Arial" panose="020B0604020202020204" pitchFamily="34" charset="0"/>
              <a:cs typeface="Arial" panose="020B0604020202020204" pitchFamily="34" charset="0"/>
              <a:hlinkClick r:id="rId3" tooltip="Update: Now available - Loving Justice National Plan ..."/>
            </a:endParaRPr>
          </a:p>
          <a:p>
            <a:pPr algn="l"/>
            <a:endParaRPr lang="en-GB" sz="1000" b="0" i="0" dirty="0">
              <a:solidFill>
                <a:srgbClr val="323232"/>
              </a:solidFill>
              <a:latin typeface="Arial" panose="020B0604020202020204" pitchFamily="34" charset="0"/>
              <a:cs typeface="Arial" panose="020B0604020202020204" pitchFamily="34" charset="0"/>
              <a:hlinkClick r:id="rId3" tooltip="Update: Now available - Loving Justice National Plan ...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FEA9A59-3A57-1BE4-6134-59826A0CE7B7}"/>
              </a:ext>
            </a:extLst>
          </p:cNvPr>
          <p:cNvSpPr txBox="1"/>
          <p:nvPr/>
        </p:nvSpPr>
        <p:spPr>
          <a:xfrm>
            <a:off x="872259" y="4744422"/>
            <a:ext cx="4648827" cy="73866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en-GB" sz="1600" b="1" i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Grounding:</a:t>
            </a:r>
            <a:r>
              <a:rPr lang="en-GB" sz="1600" b="0" i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105 engagement sessions with First Nations rights holders, Elders, youth, and FNCFS experts across Canada</a:t>
            </a:r>
            <a:endParaRPr lang="en-GB" sz="1600" b="0" i="0">
              <a:solidFill>
                <a:srgbClr val="323232"/>
              </a:solidFill>
              <a:latin typeface="Arial" panose="020B0604020202020204" pitchFamily="34" charset="0"/>
              <a:cs typeface="Arial" panose="020B0604020202020204" pitchFamily="34" charset="0"/>
              <a:hlinkClick r:id="rId3" tooltip="Update: Now available - Loving Justice National Plan ...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CDEDE4B-69AF-9068-8595-DFD762371C45}"/>
              </a:ext>
            </a:extLst>
          </p:cNvPr>
          <p:cNvSpPr txBox="1"/>
          <p:nvPr/>
        </p:nvSpPr>
        <p:spPr>
          <a:xfrm>
            <a:off x="6625215" y="3334894"/>
            <a:ext cx="4661924" cy="73866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en-GB" sz="1600" b="1" i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Governance:</a:t>
            </a:r>
            <a:r>
              <a:rPr lang="en-GB" sz="1600" b="0" i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Advisory role for First Nations — Canada retains decision-making control over program parameters and eligibility</a:t>
            </a:r>
            <a:endParaRPr lang="en-GB" sz="1600" b="0" i="0">
              <a:solidFill>
                <a:srgbClr val="323232"/>
              </a:solidFill>
              <a:latin typeface="Arial" panose="020B0604020202020204" pitchFamily="34" charset="0"/>
              <a:cs typeface="Arial" panose="020B0604020202020204" pitchFamily="34" charset="0"/>
              <a:hlinkClick r:id="rId4" tooltip="Loving Justice Plan &amp; Canada’s Plan 2025 CHRT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8D3CAE1-5F25-0E2A-6014-749C70D8E3FE}"/>
              </a:ext>
            </a:extLst>
          </p:cNvPr>
          <p:cNvSpPr txBox="1"/>
          <p:nvPr/>
        </p:nvSpPr>
        <p:spPr>
          <a:xfrm>
            <a:off x="6625215" y="4119167"/>
            <a:ext cx="4343440" cy="73866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en-GB" sz="1600" b="1" i="0" dirty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Funding:</a:t>
            </a:r>
            <a:r>
              <a:rPr lang="en-GB" sz="1600" b="0" i="0" dirty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ISC controlled funding levels, terms and conditions and fixed funding adjusted for population and inflation (some elements)</a:t>
            </a:r>
            <a:endParaRPr lang="en-GB" sz="1600" b="0" i="0" dirty="0">
              <a:solidFill>
                <a:srgbClr val="323232"/>
              </a:solidFill>
              <a:latin typeface="Arial" panose="020B0604020202020204" pitchFamily="34" charset="0"/>
              <a:cs typeface="Arial" panose="020B0604020202020204" pitchFamily="34" charset="0"/>
              <a:hlinkClick r:id="rId4" tooltip="Loving Justice Plan &amp; Canada’s Plan 2025 CHRT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5A74DCC-6952-9FA2-3FFF-B112D1FF3F47}"/>
              </a:ext>
            </a:extLst>
          </p:cNvPr>
          <p:cNvSpPr txBox="1"/>
          <p:nvPr/>
        </p:nvSpPr>
        <p:spPr>
          <a:xfrm>
            <a:off x="6624955" y="4903344"/>
            <a:ext cx="4462145" cy="699135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/>
            <a:r>
              <a:rPr lang="en-GB" sz="1600" b="1" i="0" dirty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Grounding:</a:t>
            </a:r>
            <a:r>
              <a:rPr lang="en-GB" sz="1600" b="0" i="0" dirty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 known First Nations </a:t>
            </a:r>
            <a:r>
              <a:rPr lang="en-GB" sz="1600" dirty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 youth </a:t>
            </a:r>
            <a:r>
              <a:rPr lang="en-GB" sz="1600" b="0" i="0" dirty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input into Canada</a:t>
            </a:r>
            <a:r>
              <a:rPr lang="en-GB" sz="1600" dirty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  <a:hlinkClick r:id="rId4" tooltip="Loving Justice Plan &amp; Canada’s Plan 2025 CHRT"/>
              </a:rPr>
              <a:t>’</a:t>
            </a:r>
            <a:r>
              <a:rPr lang="en-GB" sz="1600" dirty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plan</a:t>
            </a:r>
            <a:endParaRPr lang="en-GB" sz="1600" b="0" i="0" dirty="0">
              <a:solidFill>
                <a:srgbClr val="323232"/>
              </a:solidFill>
              <a:latin typeface="Arial" panose="020B0604020202020204" pitchFamily="34" charset="0"/>
              <a:cs typeface="Arial" panose="020B0604020202020204" pitchFamily="34" charset="0"/>
              <a:hlinkClick r:id="rId4" tooltip="Loving Justice Plan &amp; Canada’s Plan 2025 CHRT"/>
            </a:endParaRPr>
          </a:p>
        </p:txBody>
      </p:sp>
    </p:spTree>
    <p:extLst>
      <p:ext uri="{BB962C8B-B14F-4D97-AF65-F5344CB8AC3E}">
        <p14:creationId xmlns:p14="http://schemas.microsoft.com/office/powerpoint/2010/main" val="2304441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/>
          <p:cNvSpPr txBox="1"/>
          <p:nvPr/>
        </p:nvSpPr>
        <p:spPr>
          <a:xfrm>
            <a:off x="449866" y="903457"/>
            <a:ext cx="11292268" cy="1077214"/>
          </a:xfrm>
          <a:prstGeom prst="rect">
            <a:avLst/>
          </a:prstGeom>
          <a:noFill/>
        </p:spPr>
        <p:txBody>
          <a:bodyPr wrap="square" lIns="152396" tIns="76198" rIns="152396" bIns="76198">
            <a:spAutoFit/>
          </a:bodyPr>
          <a:lstStyle/>
          <a:p>
            <a:r>
              <a:rPr lang="en-US" sz="2000" i="1" dirty="0">
                <a:solidFill>
                  <a:srgbClr val="1A2C4E"/>
                </a:solidFill>
                <a:latin typeface="Aptos"/>
              </a:rPr>
              <a:t>All FNCFS funding must meet the actual, evolving and distinct needs and circumstances of First Nations across Canada</a:t>
            </a:r>
          </a:p>
          <a:p>
            <a:pPr algn="l"/>
            <a:endParaRPr sz="2000" b="1" i="1" dirty="0">
              <a:solidFill>
                <a:srgbClr val="1A2C4E"/>
              </a:solidFill>
              <a:latin typeface="Aptos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533400" y="243780"/>
            <a:ext cx="11125200" cy="38100"/>
          </a:xfrm>
          <a:prstGeom prst="roundRect">
            <a:avLst>
              <a:gd name="adj" fmla="val 50000"/>
            </a:avLst>
          </a:prstGeom>
          <a:solidFill>
            <a:srgbClr val="C17D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549106" y="1633491"/>
            <a:ext cx="5609653" cy="367605"/>
          </a:xfrm>
          <a:prstGeom prst="rect">
            <a:avLst/>
          </a:prstGeom>
          <a:solidFill>
            <a:srgbClr val="1A2C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57193" y="5873486"/>
            <a:ext cx="5471219" cy="144799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1A2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Durable funding</a:t>
            </a:r>
            <a:r>
              <a:rPr lang="en-US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not term-limited</a:t>
            </a:r>
            <a:endParaRPr lang="en-US" dirty="0">
              <a:solidFill>
                <a:srgbClr val="406D8E"/>
              </a:solidFill>
              <a:latin typeface="Arial" panose="020B0604020202020204" pitchFamily="34" charset="0"/>
              <a:cs typeface="Arial" panose="020B0604020202020204" pitchFamily="34" charset="0"/>
              <a:hlinkClick r:id="rId2" tooltip="22026 Jul 2 Long-Term Reform of FNCFS - long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algn="ctr"/>
            <a:endParaRPr sz="1600" dirty="0"/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3787" y="5589565"/>
            <a:ext cx="367605" cy="367605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6195839" y="1625736"/>
            <a:ext cx="5471219" cy="367605"/>
          </a:xfrm>
          <a:prstGeom prst="rect">
            <a:avLst/>
          </a:prstGeom>
          <a:solidFill>
            <a:srgbClr val="2D5F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Picture 19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74494" y="3990259"/>
            <a:ext cx="352874" cy="352874"/>
          </a:xfrm>
          <a:prstGeom prst="rect">
            <a:avLst/>
          </a:prstGeom>
        </p:spPr>
      </p:pic>
      <p:sp>
        <p:nvSpPr>
          <p:cNvPr id="21" name="Rounded Rectangle 20"/>
          <p:cNvSpPr/>
          <p:nvPr/>
        </p:nvSpPr>
        <p:spPr>
          <a:xfrm>
            <a:off x="533400" y="6086772"/>
            <a:ext cx="11125200" cy="339030"/>
          </a:xfrm>
          <a:prstGeom prst="roundRect">
            <a:avLst>
              <a:gd name="adj" fmla="val 16856"/>
            </a:avLst>
          </a:prstGeom>
          <a:solidFill>
            <a:srgbClr val="1A2C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0984" y="6110426"/>
            <a:ext cx="345610" cy="276999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533386" y="464974"/>
            <a:ext cx="5410135" cy="615553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CA" sz="4000" b="1" dirty="0">
                <a:solidFill>
                  <a:srgbClr val="1A2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Needs-Based Funding</a:t>
            </a:r>
            <a:endParaRPr lang="en-CA" sz="4000" b="1" dirty="0">
              <a:solidFill>
                <a:srgbClr val="1A2C4E"/>
              </a:solidFill>
              <a:highlight>
                <a:srgbClr val="00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20383" y="1691052"/>
            <a:ext cx="4970656" cy="2154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400" b="1" i="0" dirty="0">
                <a:solidFill>
                  <a:srgbClr val="F4F1E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Loving Justice</a:t>
            </a:r>
            <a:r>
              <a:rPr lang="en-CA" sz="1400" b="1" i="0" dirty="0">
                <a:solidFill>
                  <a:srgbClr val="F4F1E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sz="1400" b="1" i="0" dirty="0">
                <a:solidFill>
                  <a:srgbClr val="F4F1E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Needs-Based with Rights-Holder Authority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117758" y="2132008"/>
            <a:ext cx="4758064" cy="51296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ts val="2000"/>
              </a:lnSpc>
            </a:pPr>
            <a:r>
              <a:rPr b="1" i="0" dirty="0">
                <a:solidFill>
                  <a:srgbClr val="1A2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Needs-based funding</a:t>
            </a:r>
            <a:r>
              <a:rPr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actuals as a backstop (IFSD methodology </a:t>
            </a:r>
            <a:r>
              <a:rPr lang="en-CA"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a base</a:t>
            </a:r>
            <a:r>
              <a:rPr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b="0" i="0" dirty="0">
              <a:solidFill>
                <a:srgbClr val="406D8E"/>
              </a:solidFill>
              <a:latin typeface="Arial" panose="020B0604020202020204" pitchFamily="34" charset="0"/>
              <a:cs typeface="Arial" panose="020B0604020202020204" pitchFamily="34" charset="0"/>
              <a:hlinkClick r:id="rId2" tooltip="22026 Jul 2 Long-Term Reform of FNCFS - long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144012" y="2994005"/>
            <a:ext cx="4409220" cy="76944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ts val="2000"/>
              </a:lnSpc>
            </a:pPr>
            <a:r>
              <a:rPr b="1" i="0" dirty="0">
                <a:solidFill>
                  <a:srgbClr val="1A2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Separate, dedicated capacity-building funding stream</a:t>
            </a:r>
            <a:r>
              <a:rPr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not drawn from children's prevention service dollars</a:t>
            </a:r>
            <a:endParaRPr b="0" i="0" dirty="0">
              <a:solidFill>
                <a:srgbClr val="406D8E"/>
              </a:solidFill>
              <a:latin typeface="Arial" panose="020B0604020202020204" pitchFamily="34" charset="0"/>
              <a:cs typeface="Arial" panose="020B0604020202020204" pitchFamily="34" charset="0"/>
              <a:hlinkClick r:id="rId2" tooltip="22026 Jul 2 Long-Term Reform of FNCFS - long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144012" y="3890106"/>
            <a:ext cx="4554026" cy="51296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ts val="2000"/>
              </a:lnSpc>
            </a:pPr>
            <a:r>
              <a:rPr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Capital, post-majority, band representative, and </a:t>
            </a:r>
            <a:r>
              <a:rPr b="0" i="0" u="sng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capacity</a:t>
            </a:r>
            <a:r>
              <a:rPr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all</a:t>
            </a:r>
            <a:r>
              <a:rPr b="1" i="0" dirty="0">
                <a:solidFill>
                  <a:srgbClr val="1A2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funded at actual cost</a:t>
            </a:r>
            <a:endParaRPr b="0" i="0" dirty="0">
              <a:solidFill>
                <a:srgbClr val="406D8E"/>
              </a:solidFill>
              <a:latin typeface="Arial" panose="020B0604020202020204" pitchFamily="34" charset="0"/>
              <a:cs typeface="Arial" panose="020B0604020202020204" pitchFamily="34" charset="0"/>
              <a:hlinkClick r:id="rId2" tooltip="22026 Jul 2 Long-Term Reform of FNCFS - long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144012" y="4794446"/>
            <a:ext cx="4325432" cy="76944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ts val="2000"/>
              </a:lnSpc>
            </a:pPr>
            <a:r>
              <a:rPr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 Nations exercise</a:t>
            </a:r>
            <a:r>
              <a:rPr b="1" i="0" dirty="0">
                <a:solidFill>
                  <a:srgbClr val="1A2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decision-making authority</a:t>
            </a:r>
            <a:r>
              <a:rPr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based on actual needs; independent funding reviews</a:t>
            </a:r>
            <a:endParaRPr b="0" i="0" dirty="0">
              <a:solidFill>
                <a:srgbClr val="406D8E"/>
              </a:solidFill>
              <a:latin typeface="Arial" panose="020B0604020202020204" pitchFamily="34" charset="0"/>
              <a:cs typeface="Arial" panose="020B0604020202020204" pitchFamily="34" charset="0"/>
              <a:hlinkClick r:id="rId2" tooltip="22026 Jul 2 Long-Term Reform of FNCFS - long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406298" y="1678805"/>
            <a:ext cx="4408258" cy="2154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400" b="1" i="0" dirty="0">
                <a:solidFill>
                  <a:srgbClr val="F4F1E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Canada's</a:t>
            </a:r>
            <a:r>
              <a:rPr lang="en-CA" sz="1400" b="1" i="0" dirty="0">
                <a:solidFill>
                  <a:srgbClr val="F4F1E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b="1" i="0" dirty="0">
                <a:solidFill>
                  <a:srgbClr val="F4F1E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</a:t>
            </a:r>
            <a:r>
              <a:rPr lang="en-CA" sz="1400" b="1" i="0" dirty="0">
                <a:solidFill>
                  <a:srgbClr val="F4F1E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sz="1400" b="1" i="0" dirty="0">
                <a:solidFill>
                  <a:srgbClr val="F4F1E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Formula-Based with Federal Control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543385" y="2211387"/>
            <a:ext cx="4541525" cy="7763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ts val="2000"/>
              </a:lnSpc>
            </a:pPr>
            <a:r>
              <a:rPr b="1" i="0" dirty="0">
                <a:solidFill>
                  <a:srgbClr val="1A2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Formula-driven funding;</a:t>
            </a:r>
            <a:r>
              <a:rPr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Canada retains authority over levels, timelines, and standards</a:t>
            </a:r>
            <a:r>
              <a:rPr lang="en-CA"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b="0" i="0" dirty="0">
              <a:solidFill>
                <a:srgbClr val="406D8E"/>
              </a:solidFill>
              <a:latin typeface="Arial" panose="020B0604020202020204" pitchFamily="34" charset="0"/>
              <a:cs typeface="Arial" panose="020B0604020202020204" pitchFamily="34" charset="0"/>
              <a:hlinkClick r:id="rId2" tooltip="22026 Jul 2 Long-Term Reform of FNCFS - long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539641" y="3041788"/>
            <a:ext cx="4820422" cy="51296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ts val="2000"/>
              </a:lnSpc>
            </a:pPr>
            <a:r>
              <a:rPr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Regional allocation per Canada's calculations;</a:t>
            </a:r>
            <a:r>
              <a:rPr b="1" i="0" dirty="0">
                <a:solidFill>
                  <a:srgbClr val="1A2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adjustment requests at Canada's discretion</a:t>
            </a:r>
            <a:r>
              <a:rPr b="0" i="0" dirty="0">
                <a:solidFill>
                  <a:srgbClr val="406D8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b="0" i="0" dirty="0">
              <a:solidFill>
                <a:srgbClr val="406D8E"/>
              </a:solidFill>
              <a:latin typeface="Arial" panose="020B0604020202020204" pitchFamily="34" charset="0"/>
              <a:cs typeface="Arial" panose="020B0604020202020204" pitchFamily="34" charset="0"/>
              <a:hlinkClick r:id="rId2" tooltip="22026 Jul 2 Long-Term Reform of FNCFS - long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539641" y="3870581"/>
            <a:ext cx="4913735" cy="7763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ts val="2000"/>
              </a:lnSpc>
            </a:pPr>
            <a:r>
              <a:rPr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Capacity-building funds</a:t>
            </a:r>
            <a:r>
              <a:rPr b="1" i="0" dirty="0">
                <a:solidFill>
                  <a:srgbClr val="1A2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drawn from children's prevention service dollars</a:t>
            </a:r>
            <a:r>
              <a:rPr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not a separate stream</a:t>
            </a:r>
            <a:endParaRPr b="0" i="0" dirty="0">
              <a:solidFill>
                <a:srgbClr val="406D8E"/>
              </a:solidFill>
              <a:latin typeface="Arial" panose="020B0604020202020204" pitchFamily="34" charset="0"/>
              <a:cs typeface="Arial" panose="020B0604020202020204" pitchFamily="34" charset="0"/>
              <a:hlinkClick r:id="rId2" tooltip="22026 Jul 2 Long-Term Reform of FNCFS - long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539641" y="4784086"/>
            <a:ext cx="4898777" cy="512961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>
              <a:lnSpc>
                <a:spcPts val="2000"/>
              </a:lnSpc>
            </a:pPr>
            <a:r>
              <a:rPr b="1" i="0" dirty="0">
                <a:solidFill>
                  <a:srgbClr val="9B2D2D"/>
                </a:solidFill>
                <a:highlight>
                  <a:srgbClr val="F2D9D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$27B (2027–2034)</a:t>
            </a:r>
            <a:r>
              <a:rPr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then</a:t>
            </a:r>
            <a:r>
              <a:rPr b="1" i="0" dirty="0">
                <a:solidFill>
                  <a:srgbClr val="9B2D2D"/>
                </a:solidFill>
                <a:highlight>
                  <a:srgbClr val="F2D9D9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$4.4B/yr after 2034</a:t>
            </a:r>
            <a:r>
              <a:rPr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endParaRPr lang="en-CA" b="0" i="0" dirty="0">
              <a:solidFill>
                <a:srgbClr val="2D37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ts val="2000"/>
              </a:lnSpc>
            </a:pPr>
            <a:r>
              <a:rPr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fixed federal envelope</a:t>
            </a:r>
            <a:endParaRPr b="0" i="0" dirty="0">
              <a:solidFill>
                <a:srgbClr val="406D8E"/>
              </a:solidFill>
              <a:latin typeface="Arial" panose="020B0604020202020204" pitchFamily="34" charset="0"/>
              <a:cs typeface="Arial" panose="020B0604020202020204" pitchFamily="34" charset="0"/>
              <a:hlinkClick r:id="rId2" tooltip="22026 Jul 2 Long-Term Reform of FNCFS - long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539641" y="5376589"/>
            <a:ext cx="5334794" cy="53347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b="1" i="0" dirty="0">
                <a:solidFill>
                  <a:srgbClr val="1A2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actuals backstop</a:t>
            </a:r>
            <a:r>
              <a:rPr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funding cannot be </a:t>
            </a:r>
            <a:endParaRPr lang="en-CA" b="0" i="0" dirty="0">
              <a:solidFill>
                <a:srgbClr val="2D37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ts val="2000"/>
              </a:lnSpc>
            </a:pPr>
            <a:r>
              <a:rPr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corrected to match real costs</a:t>
            </a:r>
            <a:r>
              <a:rPr lang="en-CA" b="0" i="0" dirty="0">
                <a:solidFill>
                  <a:srgbClr val="2D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unless Canada agrees</a:t>
            </a:r>
            <a:endParaRPr b="0" i="0" dirty="0">
              <a:solidFill>
                <a:srgbClr val="406D8E"/>
              </a:solidFill>
              <a:latin typeface="Arial" panose="020B0604020202020204" pitchFamily="34" charset="0"/>
              <a:cs typeface="Arial" panose="020B0604020202020204" pitchFamily="34" charset="0"/>
              <a:hlinkClick r:id="rId2" tooltip="22026 Jul 2 Long-Term Reform of FNCFS - long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117758" y="6123916"/>
            <a:ext cx="1917192" cy="246221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600" b="1" i="0" dirty="0">
                <a:solidFill>
                  <a:srgbClr val="E8C8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Minimum Standard: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3432238" y="6110922"/>
            <a:ext cx="7463582" cy="246221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600" b="0" i="0" dirty="0">
                <a:solidFill>
                  <a:srgbClr val="F4F1E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 funding levels be challenged and corrected when they fall below actual need?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33386" y="6541725"/>
            <a:ext cx="4326505" cy="123111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800" b="0" i="0">
                <a:solidFill>
                  <a:srgbClr val="686F79"/>
                </a:solidFill>
                <a:latin typeface="Aptos"/>
              </a:rPr>
              <a:t>Long-Term Reform of First Nations Child and Family Services — AFN Plenary Session, July 16, 2026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1536123" y="6541725"/>
            <a:ext cx="109004" cy="123111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800" b="0" i="0">
                <a:solidFill>
                  <a:srgbClr val="686F79"/>
                </a:solidFill>
                <a:latin typeface="Aptos"/>
              </a:rPr>
              <a:t>10</a:t>
            </a:r>
          </a:p>
        </p:txBody>
      </p:sp>
      <p:pic>
        <p:nvPicPr>
          <p:cNvPr id="43" name="Picture 11" descr="image.png">
            <a:extLst>
              <a:ext uri="{FF2B5EF4-FFF2-40B4-BE49-F238E27FC236}">
                <a16:creationId xmlns:a16="http://schemas.microsoft.com/office/drawing/2014/main" id="{CBA498F0-BE38-F395-3732-F0F60E36BEB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4464" y="4794446"/>
            <a:ext cx="367605" cy="367605"/>
          </a:xfrm>
          <a:prstGeom prst="rect">
            <a:avLst/>
          </a:prstGeom>
        </p:spPr>
      </p:pic>
      <p:pic>
        <p:nvPicPr>
          <p:cNvPr id="45" name="Picture 11" descr="image.png">
            <a:extLst>
              <a:ext uri="{FF2B5EF4-FFF2-40B4-BE49-F238E27FC236}">
                <a16:creationId xmlns:a16="http://schemas.microsoft.com/office/drawing/2014/main" id="{868B7716-5306-5AFD-E7F6-E6BA08D71F6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1720" y="3890106"/>
            <a:ext cx="367605" cy="367605"/>
          </a:xfrm>
          <a:prstGeom prst="rect">
            <a:avLst/>
          </a:prstGeom>
        </p:spPr>
      </p:pic>
      <p:pic>
        <p:nvPicPr>
          <p:cNvPr id="47" name="Picture 11" descr="image.png">
            <a:extLst>
              <a:ext uri="{FF2B5EF4-FFF2-40B4-BE49-F238E27FC236}">
                <a16:creationId xmlns:a16="http://schemas.microsoft.com/office/drawing/2014/main" id="{F8CD9028-32B4-EF35-4DDA-ACECB844A79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5520" y="3016291"/>
            <a:ext cx="367605" cy="367605"/>
          </a:xfrm>
          <a:prstGeom prst="rect">
            <a:avLst/>
          </a:prstGeom>
        </p:spPr>
      </p:pic>
      <p:pic>
        <p:nvPicPr>
          <p:cNvPr id="49" name="Picture 11" descr="image.png">
            <a:extLst>
              <a:ext uri="{FF2B5EF4-FFF2-40B4-BE49-F238E27FC236}">
                <a16:creationId xmlns:a16="http://schemas.microsoft.com/office/drawing/2014/main" id="{85913333-4652-2D22-E6FD-56C20C8F3DF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1720" y="2140860"/>
            <a:ext cx="367605" cy="367605"/>
          </a:xfrm>
          <a:prstGeom prst="rect">
            <a:avLst/>
          </a:prstGeom>
        </p:spPr>
      </p:pic>
      <p:pic>
        <p:nvPicPr>
          <p:cNvPr id="51" name="Picture 19" descr="image.png">
            <a:extLst>
              <a:ext uri="{FF2B5EF4-FFF2-40B4-BE49-F238E27FC236}">
                <a16:creationId xmlns:a16="http://schemas.microsoft.com/office/drawing/2014/main" id="{27202AAD-4D9E-D8F8-3010-B27D36098BD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95747" y="5421928"/>
            <a:ext cx="352874" cy="352874"/>
          </a:xfrm>
          <a:prstGeom prst="rect">
            <a:avLst/>
          </a:prstGeom>
        </p:spPr>
      </p:pic>
      <p:pic>
        <p:nvPicPr>
          <p:cNvPr id="53" name="Picture 19" descr="image.png">
            <a:extLst>
              <a:ext uri="{FF2B5EF4-FFF2-40B4-BE49-F238E27FC236}">
                <a16:creationId xmlns:a16="http://schemas.microsoft.com/office/drawing/2014/main" id="{DD916506-7DD4-AE7B-6BF3-5AE2B2F055C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84920" y="4757084"/>
            <a:ext cx="352874" cy="352874"/>
          </a:xfrm>
          <a:prstGeom prst="rect">
            <a:avLst/>
          </a:prstGeom>
        </p:spPr>
      </p:pic>
      <p:pic>
        <p:nvPicPr>
          <p:cNvPr id="55" name="Picture 19" descr="image.png">
            <a:extLst>
              <a:ext uri="{FF2B5EF4-FFF2-40B4-BE49-F238E27FC236}">
                <a16:creationId xmlns:a16="http://schemas.microsoft.com/office/drawing/2014/main" id="{C8069AE8-1CFE-0C91-9D67-CADC2958A8A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84920" y="3044897"/>
            <a:ext cx="352874" cy="352874"/>
          </a:xfrm>
          <a:prstGeom prst="rect">
            <a:avLst/>
          </a:prstGeom>
        </p:spPr>
      </p:pic>
      <p:pic>
        <p:nvPicPr>
          <p:cNvPr id="57" name="Picture 19" descr="image.png">
            <a:extLst>
              <a:ext uri="{FF2B5EF4-FFF2-40B4-BE49-F238E27FC236}">
                <a16:creationId xmlns:a16="http://schemas.microsoft.com/office/drawing/2014/main" id="{8CB37431-C46C-114E-C538-0DD1C6EC728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95747" y="2286874"/>
            <a:ext cx="352874" cy="35287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A7EE715-DF52-9D88-F7E0-AAAD0E12505C}"/>
              </a:ext>
            </a:extLst>
          </p:cNvPr>
          <p:cNvSpPr txBox="1"/>
          <p:nvPr/>
        </p:nvSpPr>
        <p:spPr>
          <a:xfrm>
            <a:off x="533386" y="358071"/>
            <a:ext cx="1195840" cy="14420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lang="en-CA" sz="937" b="1" i="0" dirty="0">
                <a:solidFill>
                  <a:srgbClr val="98622F"/>
                </a:solidFill>
                <a:latin typeface="Aptos"/>
              </a:rPr>
              <a:t>Minimum Standard #3</a:t>
            </a:r>
            <a:endParaRPr sz="937" b="1" i="0" dirty="0">
              <a:solidFill>
                <a:srgbClr val="98622F"/>
              </a:solidFill>
              <a:latin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29347093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527655-A081-C869-5346-DCCA26AF4A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9B7BCD4D-1AED-D3FA-0683-26CFF3862118}"/>
              </a:ext>
            </a:extLst>
          </p:cNvPr>
          <p:cNvSpPr txBox="1"/>
          <p:nvPr/>
        </p:nvSpPr>
        <p:spPr>
          <a:xfrm>
            <a:off x="449866" y="933274"/>
            <a:ext cx="11292268" cy="461661"/>
          </a:xfrm>
          <a:prstGeom prst="rect">
            <a:avLst/>
          </a:prstGeom>
          <a:noFill/>
        </p:spPr>
        <p:txBody>
          <a:bodyPr wrap="square" lIns="152396" tIns="76198" rIns="152396" bIns="76198">
            <a:spAutoFit/>
          </a:bodyPr>
          <a:lstStyle/>
          <a:p>
            <a:r>
              <a:rPr lang="en-GB" sz="2000" i="1" dirty="0">
                <a:solidFill>
                  <a:srgbClr val="1A2C4E"/>
                </a:solidFill>
                <a:latin typeface="Aptos"/>
              </a:rPr>
              <a:t>Protect reforms from fiscal restraint, policy changes or political cycles</a:t>
            </a:r>
            <a:endParaRPr sz="2000" b="1" i="1" dirty="0">
              <a:solidFill>
                <a:srgbClr val="1A2C4E"/>
              </a:solidFill>
              <a:latin typeface="Aptos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26D31C3F-B803-8FE8-3EAC-9CFE43A58B4B}"/>
              </a:ext>
            </a:extLst>
          </p:cNvPr>
          <p:cNvSpPr/>
          <p:nvPr/>
        </p:nvSpPr>
        <p:spPr>
          <a:xfrm>
            <a:off x="533400" y="243780"/>
            <a:ext cx="11125200" cy="38100"/>
          </a:xfrm>
          <a:prstGeom prst="roundRect">
            <a:avLst>
              <a:gd name="adj" fmla="val 50000"/>
            </a:avLst>
          </a:prstGeom>
          <a:solidFill>
            <a:srgbClr val="C17D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BC5491C-D516-A0B2-B20F-3D13A2DF90A3}"/>
              </a:ext>
            </a:extLst>
          </p:cNvPr>
          <p:cNvSpPr/>
          <p:nvPr/>
        </p:nvSpPr>
        <p:spPr>
          <a:xfrm>
            <a:off x="549106" y="1633491"/>
            <a:ext cx="5609653" cy="367605"/>
          </a:xfrm>
          <a:prstGeom prst="rect">
            <a:avLst/>
          </a:prstGeom>
          <a:solidFill>
            <a:srgbClr val="1A2C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7305084-AA7B-7514-F4E9-6C3DEB169411}"/>
              </a:ext>
            </a:extLst>
          </p:cNvPr>
          <p:cNvSpPr/>
          <p:nvPr/>
        </p:nvSpPr>
        <p:spPr>
          <a:xfrm>
            <a:off x="6195839" y="1625736"/>
            <a:ext cx="5471219" cy="367605"/>
          </a:xfrm>
          <a:prstGeom prst="rect">
            <a:avLst/>
          </a:prstGeom>
          <a:solidFill>
            <a:srgbClr val="2D5F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Picture 19" descr="image.png">
            <a:extLst>
              <a:ext uri="{FF2B5EF4-FFF2-40B4-BE49-F238E27FC236}">
                <a16:creationId xmlns:a16="http://schemas.microsoft.com/office/drawing/2014/main" id="{EB950261-FE24-5755-5E86-F0AC8AB6AAA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139743" y="3445629"/>
            <a:ext cx="352874" cy="352874"/>
          </a:xfrm>
          <a:prstGeom prst="rect">
            <a:avLst/>
          </a:prstGeom>
        </p:spPr>
      </p:pic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44474440-1502-7D95-27A6-9DF7D4DCD9BA}"/>
              </a:ext>
            </a:extLst>
          </p:cNvPr>
          <p:cNvSpPr/>
          <p:nvPr/>
        </p:nvSpPr>
        <p:spPr>
          <a:xfrm>
            <a:off x="533400" y="6086772"/>
            <a:ext cx="11125200" cy="339030"/>
          </a:xfrm>
          <a:prstGeom prst="roundRect">
            <a:avLst>
              <a:gd name="adj" fmla="val 16856"/>
            </a:avLst>
          </a:prstGeom>
          <a:solidFill>
            <a:srgbClr val="1A2C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 descr="image.png">
            <a:extLst>
              <a:ext uri="{FF2B5EF4-FFF2-40B4-BE49-F238E27FC236}">
                <a16:creationId xmlns:a16="http://schemas.microsoft.com/office/drawing/2014/main" id="{33F643F2-8E98-DF6C-D727-EF9775358E0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0984" y="6110426"/>
            <a:ext cx="345610" cy="276999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5ED131C7-D269-7B82-18CF-1531E0E9293B}"/>
              </a:ext>
            </a:extLst>
          </p:cNvPr>
          <p:cNvSpPr txBox="1"/>
          <p:nvPr/>
        </p:nvSpPr>
        <p:spPr>
          <a:xfrm>
            <a:off x="533386" y="464974"/>
            <a:ext cx="8079135" cy="123110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CA" sz="4000" b="1" dirty="0">
                <a:solidFill>
                  <a:srgbClr val="1A2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Durability Against Discrimination</a:t>
            </a:r>
            <a:endParaRPr lang="en-CA" sz="4000" b="1" dirty="0">
              <a:solidFill>
                <a:srgbClr val="1A2C4E"/>
              </a:solidFill>
              <a:highlight>
                <a:srgbClr val="00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sz="4000" b="1" i="0" dirty="0">
              <a:solidFill>
                <a:srgbClr val="98622F"/>
              </a:solidFill>
              <a:latin typeface="Apto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DA1CF04-AD41-B002-5E4F-DED444ACCE2A}"/>
              </a:ext>
            </a:extLst>
          </p:cNvPr>
          <p:cNvSpPr txBox="1"/>
          <p:nvPr/>
        </p:nvSpPr>
        <p:spPr>
          <a:xfrm>
            <a:off x="620383" y="1691052"/>
            <a:ext cx="5136021" cy="2154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400" b="1" i="0" dirty="0">
                <a:solidFill>
                  <a:srgbClr val="F4F1E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Loving Justice</a:t>
            </a:r>
            <a:r>
              <a:rPr lang="en-CA" sz="1400" b="1" i="0" dirty="0">
                <a:solidFill>
                  <a:srgbClr val="F4F1E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Permanent injunction against discrimination</a:t>
            </a:r>
            <a:endParaRPr sz="1400" b="1" i="0" dirty="0">
              <a:solidFill>
                <a:srgbClr val="F4F1E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5BC3D53-2F6A-71BE-EC05-A09F00566D2A}"/>
              </a:ext>
            </a:extLst>
          </p:cNvPr>
          <p:cNvSpPr txBox="1"/>
          <p:nvPr/>
        </p:nvSpPr>
        <p:spPr>
          <a:xfrm>
            <a:off x="1117758" y="2132008"/>
            <a:ext cx="4758064" cy="35394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ts val="2000"/>
              </a:lnSpc>
              <a:spcAft>
                <a:spcPts val="600"/>
              </a:spcAft>
            </a:pPr>
            <a:r>
              <a:rPr lang="en-GB" sz="2000" i="0" dirty="0">
                <a:solidFill>
                  <a:srgbClr val="1A2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Final orders are permanent—</a:t>
            </a:r>
            <a:r>
              <a:rPr lang="en-GB" sz="2000" b="1" i="0" dirty="0">
                <a:solidFill>
                  <a:srgbClr val="1A2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 term limited</a:t>
            </a:r>
          </a:p>
          <a:p>
            <a:pPr algn="l">
              <a:lnSpc>
                <a:spcPts val="2000"/>
              </a:lnSpc>
              <a:spcAft>
                <a:spcPts val="600"/>
              </a:spcAft>
            </a:pPr>
            <a:r>
              <a:rPr lang="en-GB" sz="2000" b="1" i="0" dirty="0">
                <a:solidFill>
                  <a:srgbClr val="1A2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l">
              <a:lnSpc>
                <a:spcPts val="2000"/>
              </a:lnSpc>
              <a:spcAft>
                <a:spcPts val="600"/>
              </a:spcAft>
            </a:pPr>
            <a:r>
              <a:rPr lang="en-GB" sz="2000" b="1" i="0" dirty="0">
                <a:solidFill>
                  <a:srgbClr val="1A2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Permanent injunction </a:t>
            </a:r>
            <a:r>
              <a:rPr lang="en-GB" sz="2000" i="0" dirty="0">
                <a:solidFill>
                  <a:srgbClr val="1A2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against discrimination built into principles</a:t>
            </a:r>
          </a:p>
          <a:p>
            <a:pPr algn="l">
              <a:lnSpc>
                <a:spcPts val="2000"/>
              </a:lnSpc>
              <a:spcAft>
                <a:spcPts val="600"/>
              </a:spcAft>
            </a:pPr>
            <a:endParaRPr lang="en-GB" sz="2000" b="1" i="0" dirty="0">
              <a:solidFill>
                <a:srgbClr val="1A2C4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ts val="2000"/>
              </a:lnSpc>
              <a:spcAft>
                <a:spcPts val="600"/>
              </a:spcAft>
            </a:pPr>
            <a:r>
              <a:rPr lang="en-GB" sz="2000" i="0" dirty="0">
                <a:solidFill>
                  <a:srgbClr val="1A2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Public funding reviews to be conducted every 5 years—</a:t>
            </a:r>
            <a:r>
              <a:rPr lang="en-GB" sz="2000" b="1" i="0" dirty="0">
                <a:solidFill>
                  <a:srgbClr val="1A2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ongoing</a:t>
            </a:r>
          </a:p>
          <a:p>
            <a:pPr algn="l">
              <a:lnSpc>
                <a:spcPts val="2000"/>
              </a:lnSpc>
              <a:spcAft>
                <a:spcPts val="600"/>
              </a:spcAft>
            </a:pPr>
            <a:endParaRPr lang="en-GB" sz="2000" b="1" i="0" dirty="0">
              <a:solidFill>
                <a:srgbClr val="1A2C4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ts val="2000"/>
              </a:lnSpc>
              <a:spcAft>
                <a:spcPts val="600"/>
              </a:spcAft>
            </a:pPr>
            <a:r>
              <a:rPr lang="en-GB" sz="2000" i="0" dirty="0">
                <a:solidFill>
                  <a:srgbClr val="1A2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Canada</a:t>
            </a:r>
            <a:r>
              <a:rPr lang="en-GB" sz="2000" b="1" i="0" dirty="0">
                <a:solidFill>
                  <a:srgbClr val="1A2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cannot rely on any other federal act </a:t>
            </a:r>
            <a:r>
              <a:rPr lang="en-GB" sz="2000" i="0" dirty="0">
                <a:solidFill>
                  <a:srgbClr val="1A2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avoid full implementation of long-term reform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A0A7C5D-3514-E8D9-6958-ABA53F34E09B}"/>
              </a:ext>
            </a:extLst>
          </p:cNvPr>
          <p:cNvSpPr txBox="1"/>
          <p:nvPr/>
        </p:nvSpPr>
        <p:spPr>
          <a:xfrm>
            <a:off x="6406298" y="1678805"/>
            <a:ext cx="3345468" cy="21544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400" b="1" i="0" dirty="0">
                <a:solidFill>
                  <a:srgbClr val="F4F1E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Canada's</a:t>
            </a:r>
            <a:r>
              <a:rPr lang="en-CA" sz="1400" b="1" i="0" dirty="0">
                <a:solidFill>
                  <a:srgbClr val="F4F1E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b="1" i="0" dirty="0">
                <a:solidFill>
                  <a:srgbClr val="F4F1E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</a:t>
            </a:r>
            <a:r>
              <a:rPr lang="en-CA" sz="1400" b="1" i="0" dirty="0">
                <a:solidFill>
                  <a:srgbClr val="F4F1E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sz="1400" b="1" i="0" dirty="0">
                <a:solidFill>
                  <a:srgbClr val="F4F1E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sz="1400" b="1" i="0" dirty="0">
                <a:solidFill>
                  <a:srgbClr val="F4F1E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Canada controls reform</a:t>
            </a:r>
            <a:endParaRPr sz="1400" b="1" i="0" dirty="0">
              <a:solidFill>
                <a:srgbClr val="F4F1E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15D0A95-4A95-18B9-C7C7-324B84E4F830}"/>
              </a:ext>
            </a:extLst>
          </p:cNvPr>
          <p:cNvSpPr txBox="1"/>
          <p:nvPr/>
        </p:nvSpPr>
        <p:spPr>
          <a:xfrm>
            <a:off x="1117758" y="6123916"/>
            <a:ext cx="1917192" cy="246221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600" b="1" i="0" dirty="0">
                <a:solidFill>
                  <a:srgbClr val="E8C8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Minimum Standard: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0D8D695-ACDB-971F-8984-7AFFACAB928B}"/>
              </a:ext>
            </a:extLst>
          </p:cNvPr>
          <p:cNvSpPr txBox="1"/>
          <p:nvPr/>
        </p:nvSpPr>
        <p:spPr>
          <a:xfrm>
            <a:off x="3432238" y="6110922"/>
            <a:ext cx="3605154" cy="246221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lang="en-CA" sz="1600" b="0" i="0" dirty="0">
                <a:solidFill>
                  <a:srgbClr val="F4F1E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does reform look like in 10 years?</a:t>
            </a:r>
            <a:endParaRPr sz="1600" b="0" i="0" dirty="0">
              <a:solidFill>
                <a:srgbClr val="F4F1E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54B3029-9F28-78FC-F0D2-A10CCE729FDA}"/>
              </a:ext>
            </a:extLst>
          </p:cNvPr>
          <p:cNvSpPr txBox="1"/>
          <p:nvPr/>
        </p:nvSpPr>
        <p:spPr>
          <a:xfrm>
            <a:off x="533386" y="6541725"/>
            <a:ext cx="4326505" cy="123111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800" b="0" i="0" dirty="0">
                <a:solidFill>
                  <a:srgbClr val="686F79"/>
                </a:solidFill>
                <a:latin typeface="Aptos"/>
              </a:rPr>
              <a:t>Long-Term Reform of First Nations Child and Family Services — AFN Plenary Session, July 16, 2026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44B20E5-566A-24D3-E1EC-1719442C588E}"/>
              </a:ext>
            </a:extLst>
          </p:cNvPr>
          <p:cNvSpPr txBox="1"/>
          <p:nvPr/>
        </p:nvSpPr>
        <p:spPr>
          <a:xfrm>
            <a:off x="11536123" y="6541725"/>
            <a:ext cx="109004" cy="123111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800" b="0" i="0">
                <a:solidFill>
                  <a:srgbClr val="686F79"/>
                </a:solidFill>
                <a:latin typeface="Aptos"/>
              </a:rPr>
              <a:t>10</a:t>
            </a:r>
          </a:p>
        </p:txBody>
      </p:sp>
      <p:pic>
        <p:nvPicPr>
          <p:cNvPr id="43" name="Picture 11" descr="image.png">
            <a:extLst>
              <a:ext uri="{FF2B5EF4-FFF2-40B4-BE49-F238E27FC236}">
                <a16:creationId xmlns:a16="http://schemas.microsoft.com/office/drawing/2014/main" id="{325DE0B2-CBA3-9D25-86A6-08C6E5A7E91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4464" y="4893836"/>
            <a:ext cx="367605" cy="367605"/>
          </a:xfrm>
          <a:prstGeom prst="rect">
            <a:avLst/>
          </a:prstGeom>
        </p:spPr>
      </p:pic>
      <p:pic>
        <p:nvPicPr>
          <p:cNvPr id="45" name="Picture 11" descr="image.png">
            <a:extLst>
              <a:ext uri="{FF2B5EF4-FFF2-40B4-BE49-F238E27FC236}">
                <a16:creationId xmlns:a16="http://schemas.microsoft.com/office/drawing/2014/main" id="{84B071ED-C93C-AA52-05DC-87173E24399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1720" y="3969618"/>
            <a:ext cx="367605" cy="367605"/>
          </a:xfrm>
          <a:prstGeom prst="rect">
            <a:avLst/>
          </a:prstGeom>
        </p:spPr>
      </p:pic>
      <p:pic>
        <p:nvPicPr>
          <p:cNvPr id="47" name="Picture 11" descr="image.png">
            <a:extLst>
              <a:ext uri="{FF2B5EF4-FFF2-40B4-BE49-F238E27FC236}">
                <a16:creationId xmlns:a16="http://schemas.microsoft.com/office/drawing/2014/main" id="{C1141AB5-3A3E-7A30-76A2-3039C217F0D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95520" y="3016291"/>
            <a:ext cx="367605" cy="367605"/>
          </a:xfrm>
          <a:prstGeom prst="rect">
            <a:avLst/>
          </a:prstGeom>
        </p:spPr>
      </p:pic>
      <p:pic>
        <p:nvPicPr>
          <p:cNvPr id="49" name="Picture 11" descr="image.png">
            <a:extLst>
              <a:ext uri="{FF2B5EF4-FFF2-40B4-BE49-F238E27FC236}">
                <a16:creationId xmlns:a16="http://schemas.microsoft.com/office/drawing/2014/main" id="{F370D607-D601-44DB-1C1F-1A934AD8A4A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1720" y="2140860"/>
            <a:ext cx="367605" cy="367605"/>
          </a:xfrm>
          <a:prstGeom prst="rect">
            <a:avLst/>
          </a:prstGeom>
        </p:spPr>
      </p:pic>
      <p:pic>
        <p:nvPicPr>
          <p:cNvPr id="57" name="Picture 19" descr="image.png">
            <a:extLst>
              <a:ext uri="{FF2B5EF4-FFF2-40B4-BE49-F238E27FC236}">
                <a16:creationId xmlns:a16="http://schemas.microsoft.com/office/drawing/2014/main" id="{5F883FC2-76DC-84A5-067F-4F2C08F63D4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095747" y="2217301"/>
            <a:ext cx="352874" cy="35287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438769B-150D-CB3A-854C-CDCD74F0BFCB}"/>
              </a:ext>
            </a:extLst>
          </p:cNvPr>
          <p:cNvSpPr txBox="1"/>
          <p:nvPr/>
        </p:nvSpPr>
        <p:spPr>
          <a:xfrm>
            <a:off x="533386" y="358071"/>
            <a:ext cx="1195840" cy="14420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lang="en-CA" sz="937" b="1" i="0" dirty="0">
                <a:solidFill>
                  <a:srgbClr val="98622F"/>
                </a:solidFill>
                <a:latin typeface="Aptos"/>
              </a:rPr>
              <a:t>Minimum Standard #</a:t>
            </a:r>
            <a:r>
              <a:rPr lang="en-CA" sz="937" b="1" dirty="0">
                <a:solidFill>
                  <a:srgbClr val="98622F"/>
                </a:solidFill>
                <a:latin typeface="Aptos"/>
              </a:rPr>
              <a:t>4</a:t>
            </a:r>
            <a:endParaRPr sz="937" b="1" i="0" dirty="0">
              <a:solidFill>
                <a:srgbClr val="98622F"/>
              </a:solidFill>
              <a:latin typeface="Apto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F0DAED1-52F4-6BB1-808C-F9553B3E8788}"/>
              </a:ext>
            </a:extLst>
          </p:cNvPr>
          <p:cNvSpPr txBox="1"/>
          <p:nvPr/>
        </p:nvSpPr>
        <p:spPr>
          <a:xfrm>
            <a:off x="6462987" y="2140985"/>
            <a:ext cx="518214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2000" dirty="0">
                <a:solidFill>
                  <a:srgbClr val="1A2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Full funding </a:t>
            </a:r>
            <a:r>
              <a:rPr lang="en-CA" sz="2000" b="1" dirty="0">
                <a:solidFill>
                  <a:srgbClr val="1A2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commitment ends in 2034 </a:t>
            </a:r>
            <a:r>
              <a:rPr lang="en-CA" sz="2000" dirty="0">
                <a:solidFill>
                  <a:srgbClr val="1A2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 no certainty of the adequacy of ongoing funding.</a:t>
            </a:r>
          </a:p>
          <a:p>
            <a:endParaRPr lang="en-CA" sz="2000" dirty="0">
              <a:solidFill>
                <a:srgbClr val="1A2C4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CA" sz="2000" dirty="0">
                <a:solidFill>
                  <a:srgbClr val="1A2C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ongoing commitment to program assessments</a:t>
            </a:r>
          </a:p>
        </p:txBody>
      </p:sp>
    </p:spTree>
    <p:extLst>
      <p:ext uri="{BB962C8B-B14F-4D97-AF65-F5344CB8AC3E}">
        <p14:creationId xmlns:p14="http://schemas.microsoft.com/office/powerpoint/2010/main" val="9255068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E0D9779388EBE4CB958939080F681CF" ma:contentTypeVersion="16" ma:contentTypeDescription="Create a new document." ma:contentTypeScope="" ma:versionID="d40e653eab096a6be2e0b85246828d82">
  <xsd:schema xmlns:xsd="http://www.w3.org/2001/XMLSchema" xmlns:xs="http://www.w3.org/2001/XMLSchema" xmlns:p="http://schemas.microsoft.com/office/2006/metadata/properties" xmlns:ns2="2425feab-13bd-4428-8c7a-8890fa72516d" xmlns:ns3="847c7271-27a0-4a5b-b646-9397cc92478d" targetNamespace="http://schemas.microsoft.com/office/2006/metadata/properties" ma:root="true" ma:fieldsID="dc7b4ee3840a03178a2eb36d7968d9bf" ns2:_="" ns3:_="">
    <xsd:import namespace="2425feab-13bd-4428-8c7a-8890fa72516d"/>
    <xsd:import namespace="847c7271-27a0-4a5b-b646-9397cc92478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SearchProperties" minOccurs="0"/>
                <xsd:element ref="ns2:_Flow_Signoff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25feab-13bd-4428-8c7a-8890fa72516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de62b95d-e347-458d-b5ed-dd7131193fe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Flow_SignoffStatus" ma:index="23" nillable="true" ma:displayName="Sign-off status" ma:internalName="Sign_x002d_off_x0020_status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7c7271-27a0-4a5b-b646-9397cc92478d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5" nillable="true" ma:displayName="Taxonomy Catch All Column" ma:hidden="true" ma:list="{36feb902-8e80-489e-a914-f8c446307c00}" ma:internalName="TaxCatchAll" ma:showField="CatchAllData" ma:web="847c7271-27a0-4a5b-b646-9397cc92478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2425feab-13bd-4428-8c7a-8890fa72516d" xsi:nil="true"/>
    <TaxCatchAll xmlns="847c7271-27a0-4a5b-b646-9397cc92478d" xsi:nil="true"/>
    <lcf76f155ced4ddcb4097134ff3c332f xmlns="2425feab-13bd-4428-8c7a-8890fa72516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42DCC53-AB38-4F46-8BE2-A58F42F9DD3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425feab-13bd-4428-8c7a-8890fa72516d"/>
    <ds:schemaRef ds:uri="847c7271-27a0-4a5b-b646-9397cc92478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5A37FEC-23A4-42D8-A753-18B38726DD4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E4DDEE9-8FCA-491C-A2E4-3D5D05DA1CE7}">
  <ds:schemaRefs>
    <ds:schemaRef ds:uri="http://schemas.microsoft.com/office/2006/metadata/properties"/>
    <ds:schemaRef ds:uri="http://schemas.microsoft.com/office/infopath/2007/PartnerControls"/>
    <ds:schemaRef ds:uri="2425feab-13bd-4428-8c7a-8890fa72516d"/>
    <ds:schemaRef ds:uri="847c7271-27a0-4a5b-b646-9397cc92478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3216</TotalTime>
  <Words>2890</Words>
  <Application>Microsoft Office PowerPoint</Application>
  <PresentationFormat>Widescreen</PresentationFormat>
  <Paragraphs>288</Paragraphs>
  <Slides>17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Aptos</vt:lpstr>
      <vt:lpstr>Arial</vt:lpstr>
      <vt:lpstr>Playfair Display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Cindy Blackstock</dc:creator>
  <cp:keywords/>
  <dc:description>generated using python-pptx</dc:description>
  <cp:lastModifiedBy>Tracy Lavin</cp:lastModifiedBy>
  <cp:revision>11</cp:revision>
  <dcterms:created xsi:type="dcterms:W3CDTF">2026-07-03T20:06:24Z</dcterms:created>
  <dcterms:modified xsi:type="dcterms:W3CDTF">2026-07-15T05:10:58Z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0x0101004E0D9779388EBE4CB958939080F681CF</vt:lpwstr>
  </property>
  <property fmtid="{D5CDD505-2E9C-101B-9397-08002B2CF9AE}" pid="3" name="MediaServiceImageTags">
    <vt:lpwstr/>
  </property>
</Properties>
</file>